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46"/>
  </p:notesMasterIdLst>
  <p:handoutMasterIdLst>
    <p:handoutMasterId r:id="rId47"/>
  </p:handoutMasterIdLst>
  <p:sldIdLst>
    <p:sldId id="341" r:id="rId6"/>
    <p:sldId id="293" r:id="rId7"/>
    <p:sldId id="257" r:id="rId8"/>
    <p:sldId id="258" r:id="rId9"/>
    <p:sldId id="296" r:id="rId10"/>
    <p:sldId id="264" r:id="rId11"/>
    <p:sldId id="301" r:id="rId12"/>
    <p:sldId id="349" r:id="rId13"/>
    <p:sldId id="303" r:id="rId14"/>
    <p:sldId id="304" r:id="rId15"/>
    <p:sldId id="305" r:id="rId16"/>
    <p:sldId id="306" r:id="rId17"/>
    <p:sldId id="354" r:id="rId18"/>
    <p:sldId id="356" r:id="rId19"/>
    <p:sldId id="357" r:id="rId20"/>
    <p:sldId id="358" r:id="rId21"/>
    <p:sldId id="359" r:id="rId22"/>
    <p:sldId id="350" r:id="rId23"/>
    <p:sldId id="351" r:id="rId24"/>
    <p:sldId id="352" r:id="rId25"/>
    <p:sldId id="353" r:id="rId26"/>
    <p:sldId id="320" r:id="rId27"/>
    <p:sldId id="322" r:id="rId28"/>
    <p:sldId id="323" r:id="rId29"/>
    <p:sldId id="324" r:id="rId30"/>
    <p:sldId id="325" r:id="rId31"/>
    <p:sldId id="330" r:id="rId32"/>
    <p:sldId id="360" r:id="rId33"/>
    <p:sldId id="366" r:id="rId34"/>
    <p:sldId id="362" r:id="rId35"/>
    <p:sldId id="363" r:id="rId36"/>
    <p:sldId id="365" r:id="rId37"/>
    <p:sldId id="367" r:id="rId38"/>
    <p:sldId id="331" r:id="rId39"/>
    <p:sldId id="332" r:id="rId40"/>
    <p:sldId id="368" r:id="rId41"/>
    <p:sldId id="336" r:id="rId42"/>
    <p:sldId id="343" r:id="rId43"/>
    <p:sldId id="337" r:id="rId44"/>
    <p:sldId id="338" r:id="rId45"/>
  </p:sldIdLst>
  <p:sldSz cx="12188825" cy="6858000"/>
  <p:notesSz cx="6858000" cy="9296400"/>
  <p:embeddedFontLst>
    <p:embeddedFont>
      <p:font typeface="Calibri" pitchFamily="34" charset="0"/>
      <p:regular r:id="rId48"/>
      <p:bold r:id="rId49"/>
      <p:italic r:id="rId50"/>
      <p:boldItalic r:id="rId51"/>
    </p:embeddedFont>
    <p:embeddedFont>
      <p:font typeface="Segoe Light" pitchFamily="34" charset="0"/>
      <p:regular r:id="rId52"/>
      <p:italic r:id="rId53"/>
    </p:embeddedFont>
    <p:embeddedFont>
      <p:font typeface="Segoe UI Light" pitchFamily="34" charset="0"/>
      <p:regular r:id="rId54"/>
    </p:embeddedFont>
    <p:embeddedFont>
      <p:font typeface="Segoe UI" pitchFamily="34" charset="0"/>
      <p:regular r:id="rId55"/>
      <p:bold r:id="rId56"/>
      <p:italic r:id="rId57"/>
      <p:boldItalic r:id="rId58"/>
    </p:embeddedFont>
    <p:embeddedFont>
      <p:font typeface="Consolas" pitchFamily="49" charset="0"/>
      <p:regular r:id="rId59"/>
      <p:bold r:id="rId60"/>
      <p:italic r:id="rId61"/>
      <p:boldItalic r:id="rId62"/>
    </p:embeddedFont>
  </p:embeddedFontLst>
  <p:custDataLst>
    <p:tags r:id="rId63"/>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Senior" initials="J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2" autoAdjust="0"/>
    <p:restoredTop sz="91608" autoAdjust="0"/>
  </p:normalViewPr>
  <p:slideViewPr>
    <p:cSldViewPr snapToGrid="0" snapToObjects="1">
      <p:cViewPr>
        <p:scale>
          <a:sx n="80" d="100"/>
          <a:sy n="80" d="100"/>
        </p:scale>
        <p:origin x="-192" y="-174"/>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1056"/>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5/1/2012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5/1/2012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It’s always good</a:t>
            </a:r>
            <a:r>
              <a:rPr lang="en-US" baseline="0" dirty="0" smtClean="0"/>
              <a:t> practice to comment your code.  In Razor we have the following options for commenting:</a:t>
            </a:r>
          </a:p>
          <a:p>
            <a:endParaRPr lang="es-AR" i="0" baseline="0" dirty="0" smtClean="0"/>
          </a:p>
          <a:p>
            <a:r>
              <a:rPr lang="en-US" b="1" i="0" u="sng" baseline="0" noProof="0" dirty="0" smtClean="0"/>
              <a:t>Option 1:</a:t>
            </a:r>
          </a:p>
          <a:p>
            <a:r>
              <a:rPr lang="en-US" i="0" baseline="0" noProof="0" dirty="0" smtClean="0"/>
              <a:t>You can comment a block by using @* … *@</a:t>
            </a:r>
          </a:p>
          <a:p>
            <a:r>
              <a:rPr lang="en-US" i="0" baseline="0" noProof="0" dirty="0" smtClean="0"/>
              <a:t>Please note that this method could not be recursive (you could not have a @* inside another @*)</a:t>
            </a:r>
          </a:p>
          <a:p>
            <a:endParaRPr lang="en-US" i="0" baseline="0" noProof="0" dirty="0" smtClean="0"/>
          </a:p>
          <a:p>
            <a:r>
              <a:rPr lang="en-US" b="1" i="0" u="sng" baseline="0" noProof="0" dirty="0" smtClean="0"/>
              <a:t>Option 2:</a:t>
            </a:r>
          </a:p>
          <a:p>
            <a:r>
              <a:rPr lang="en-US" i="0" baseline="0" noProof="0" dirty="0" smtClean="0"/>
              <a:t>You can comment lines by using // (in C#) the same way you do in your code files.</a:t>
            </a:r>
          </a:p>
          <a:p>
            <a:endParaRPr lang="en-US" i="0" baseline="0" dirty="0" smtClean="0"/>
          </a:p>
          <a:p>
            <a:r>
              <a:rPr lang="en-US" b="1" i="0" u="sng" baseline="0" noProof="0" dirty="0" smtClean="0"/>
              <a:t>Option 3:</a:t>
            </a:r>
          </a:p>
          <a:p>
            <a:r>
              <a:rPr lang="en-US" i="0" baseline="0" noProof="0" dirty="0" smtClean="0"/>
              <a:t>If you need to comment a whole razor block, you should add a @* before the beginning of the code block and a *@ after it’s finish</a:t>
            </a:r>
            <a:r>
              <a:rPr lang="es-AR" i="0" baseline="0" dirty="0" smtClean="0"/>
              <a:t>.</a:t>
            </a:r>
          </a:p>
        </p:txBody>
      </p:sp>
      <p:sp>
        <p:nvSpPr>
          <p:cNvPr id="4" name="Slide Number Placeholder 3"/>
          <p:cNvSpPr>
            <a:spLocks noGrp="1"/>
          </p:cNvSpPr>
          <p:nvPr>
            <p:ph type="sldNum" sz="quarter" idx="10"/>
          </p:nvPr>
        </p:nvSpPr>
        <p:spPr/>
        <p:txBody>
          <a:bodyPr/>
          <a:lstStyle/>
          <a:p>
            <a:fld id="{D88053AA-761C-4194-BE5B-5E836C7C1428}" type="slidenum">
              <a:rPr lang="en-US" smtClean="0"/>
              <a:t>12</a:t>
            </a:fld>
            <a:endParaRPr lang="en-US"/>
          </a:p>
        </p:txBody>
      </p:sp>
    </p:spTree>
    <p:extLst>
      <p:ext uri="{BB962C8B-B14F-4D97-AF65-F5344CB8AC3E}">
        <p14:creationId xmlns:p14="http://schemas.microsoft.com/office/powerpoint/2010/main" val="146551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Razor has</a:t>
            </a:r>
            <a:r>
              <a:rPr lang="en-US" baseline="0" dirty="0" smtClean="0"/>
              <a:t> some great tools to help you organize your markup, keep things consistent, and eliminate repetition.</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14</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16</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minutes</a:t>
            </a:r>
          </a:p>
          <a:p>
            <a:endParaRPr lang="en-US" dirty="0" smtClean="0"/>
          </a:p>
          <a:p>
            <a:r>
              <a:rPr lang="en-US" dirty="0" smtClean="0"/>
              <a:t>See</a:t>
            </a:r>
            <a:r>
              <a:rPr lang="en-US" baseline="0" dirty="0" smtClean="0"/>
              <a:t> demo script for flow</a:t>
            </a:r>
          </a:p>
        </p:txBody>
      </p:sp>
      <p:sp>
        <p:nvSpPr>
          <p:cNvPr id="4" name="Slide Number Placeholder 3"/>
          <p:cNvSpPr>
            <a:spLocks noGrp="1"/>
          </p:cNvSpPr>
          <p:nvPr>
            <p:ph type="sldNum" sz="quarter" idx="10"/>
          </p:nvPr>
        </p:nvSpPr>
        <p:spPr/>
        <p:txBody>
          <a:bodyPr/>
          <a:lstStyle/>
          <a:p>
            <a:fld id="{84744DE4-D370-40F1-ADA2-847ED657A066}" type="slidenum">
              <a:rPr lang="en-US" smtClean="0"/>
              <a:t>17</a:t>
            </a:fld>
            <a:endParaRPr lang="en-US"/>
          </a:p>
        </p:txBody>
      </p:sp>
    </p:spTree>
    <p:extLst>
      <p:ext uri="{BB962C8B-B14F-4D97-AF65-F5344CB8AC3E}">
        <p14:creationId xmlns:p14="http://schemas.microsoft.com/office/powerpoint/2010/main" val="131543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a:t>
            </a:r>
            <a:r>
              <a:rPr lang="en-US" u="sng" baseline="0" dirty="0" smtClean="0"/>
              <a:t> minutes</a:t>
            </a:r>
          </a:p>
          <a:p>
            <a:endParaRPr lang="en-US" u="none" baseline="0" dirty="0" smtClean="0"/>
          </a:p>
          <a:p>
            <a:r>
              <a:rPr lang="en-US" u="none" dirty="0" smtClean="0"/>
              <a:t>The database</a:t>
            </a:r>
            <a:r>
              <a:rPr lang="en-US" u="none" baseline="0" dirty="0" smtClean="0"/>
              <a:t> that comes with WebMatrix is SQL Compact Edition, or SQL CE for short.</a:t>
            </a:r>
          </a:p>
          <a:p>
            <a:r>
              <a:rPr lang="en-US" u="none" baseline="0" dirty="0" smtClean="0"/>
              <a:t>It’s free, lightweight and doesn’t require a separate server to run – which makes it much easier to get setup and running than traditional versions of SQL Server like SQL Server Express.</a:t>
            </a:r>
          </a:p>
          <a:p>
            <a:endParaRPr lang="en-US" b="0"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noProof="0" dirty="0" smtClean="0"/>
              <a:t>SQL Compact Edition includes tools to manage your tables and data and because it’s file-based, you simply need to copy the database files to transport your database to another machine.  This is really useful if you are sharing a database with another developer.</a:t>
            </a:r>
          </a:p>
          <a:p>
            <a:endParaRPr lang="en-US" i="1" u="none" baseline="0" noProof="0" dirty="0" smtClean="0"/>
          </a:p>
          <a:p>
            <a:r>
              <a:rPr lang="en-US" i="0" u="none" baseline="0" noProof="0" dirty="0" smtClean="0"/>
              <a:t>This sample code shows how to connect to an </a:t>
            </a:r>
            <a:r>
              <a:rPr lang="en-US" i="0" u="none" baseline="0" noProof="0" dirty="0" err="1" smtClean="0"/>
              <a:t>ArtGallery</a:t>
            </a:r>
            <a:r>
              <a:rPr lang="en-US" i="0" u="none" baseline="0" noProof="0" dirty="0" smtClean="0"/>
              <a:t> Database and then perform a query with SQL to retrieve the </a:t>
            </a:r>
            <a:r>
              <a:rPr lang="en-US" i="0" u="none" baseline="0" noProof="0" dirty="0" err="1" smtClean="0"/>
              <a:t>ArtGallery</a:t>
            </a:r>
            <a:r>
              <a:rPr lang="en-US" i="0" u="none" baseline="0" noProof="0" dirty="0" smtClean="0"/>
              <a:t> products.</a:t>
            </a:r>
          </a:p>
        </p:txBody>
      </p:sp>
      <p:sp>
        <p:nvSpPr>
          <p:cNvPr id="4" name="Slide Number Placeholder 3"/>
          <p:cNvSpPr>
            <a:spLocks noGrp="1"/>
          </p:cNvSpPr>
          <p:nvPr>
            <p:ph type="sldNum" sz="quarter" idx="10"/>
          </p:nvPr>
        </p:nvSpPr>
        <p:spPr/>
        <p:txBody>
          <a:bodyPr/>
          <a:lstStyle/>
          <a:p>
            <a:fld id="{D88053AA-761C-4194-BE5B-5E836C7C1428}" type="slidenum">
              <a:rPr lang="en-US" smtClean="0"/>
              <a:t>19</a:t>
            </a:fld>
            <a:endParaRPr lang="en-US"/>
          </a:p>
        </p:txBody>
      </p:sp>
    </p:spTree>
    <p:extLst>
      <p:ext uri="{BB962C8B-B14F-4D97-AF65-F5344CB8AC3E}">
        <p14:creationId xmlns:p14="http://schemas.microsoft.com/office/powerpoint/2010/main" val="1560206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As</a:t>
            </a:r>
            <a:r>
              <a:rPr lang="en-US" baseline="0" dirty="0" smtClean="0"/>
              <a:t> we’ve seen, the database design and access from Razor code in WebMatrix is easy.  Often when we’re building websites, we’ll want to render data in some form of table.  The WebGrid can help to make this easy to do.  </a:t>
            </a:r>
          </a:p>
          <a:p>
            <a:endParaRPr lang="en-US" baseline="0" dirty="0" smtClean="0"/>
          </a:p>
          <a:p>
            <a:r>
              <a:rPr lang="en-US" b="1" u="sng" baseline="0" dirty="0" smtClean="0"/>
              <a:t>Build 1</a:t>
            </a:r>
            <a:endParaRPr lang="en-US" b="1" i="1" u="sng" baseline="0" dirty="0" smtClean="0"/>
          </a:p>
          <a:p>
            <a:r>
              <a:rPr lang="en-US" i="0" dirty="0" smtClean="0"/>
              <a:t>In it’s simplest</a:t>
            </a:r>
            <a:r>
              <a:rPr lang="en-US" i="0" baseline="0" dirty="0" smtClean="0"/>
              <a:t> form, just g</a:t>
            </a:r>
            <a:r>
              <a:rPr lang="en-US" i="0" dirty="0" smtClean="0"/>
              <a:t>ive</a:t>
            </a:r>
            <a:r>
              <a:rPr lang="en-US" i="0" baseline="0" dirty="0" smtClean="0"/>
              <a:t> the WebGrid data and it will render it out in a valid HTML table. WebMatrix will make all the magic for you. But this has a few drawbacks: You’re not choosing the columns you want to show and they will be named as the field names in the database.</a:t>
            </a:r>
          </a:p>
          <a:p>
            <a:endParaRPr lang="en-US" baseline="0" dirty="0" smtClean="0"/>
          </a:p>
          <a:p>
            <a:r>
              <a:rPr lang="en-US" b="1" i="0" u="sng" baseline="0" dirty="0" smtClean="0"/>
              <a:t>Build 2 </a:t>
            </a:r>
          </a:p>
          <a:p>
            <a:r>
              <a:rPr lang="en-US" i="0" baseline="0" noProof="0" dirty="0" smtClean="0"/>
              <a:t>In the second sample, you explicitly state which columns to include</a:t>
            </a:r>
            <a:r>
              <a:rPr lang="es-AR" i="0" baseline="0" noProof="0" dirty="0" smtClean="0"/>
              <a:t> in </a:t>
            </a:r>
            <a:r>
              <a:rPr lang="en-US" i="0" baseline="0" noProof="0" dirty="0" smtClean="0"/>
              <a:t>the WebGrid, their title (e.g.: «Product» instead of «Name») and how they will be formatted: Product column will use a CSS style, Description will appear in italic font, and so on</a:t>
            </a:r>
            <a:r>
              <a:rPr lang="es-AR" i="0" baseline="0" noProof="0" dirty="0" smtClean="0"/>
              <a:t>.</a:t>
            </a:r>
          </a:p>
          <a:p>
            <a:endParaRPr lang="en-US" i="1" baseline="0" dirty="0" smtClean="0"/>
          </a:p>
          <a:p>
            <a:r>
              <a:rPr lang="en-US" b="1" i="0" u="sng" baseline="0" dirty="0" smtClean="0"/>
              <a:t>Build 3</a:t>
            </a:r>
          </a:p>
          <a:p>
            <a:r>
              <a:rPr lang="es-AR" b="0" i="0" baseline="0" dirty="0" smtClean="0"/>
              <a:t>In </a:t>
            </a:r>
            <a:r>
              <a:rPr lang="en-US" b="0" i="0" baseline="0" noProof="0" dirty="0" smtClean="0"/>
              <a:t>the last sample, you can see that we order the data by the «Name» column and by simply defining one parameter, we state that we want 3 rows per page. WebMatrix will do the rest for you</a:t>
            </a:r>
            <a:r>
              <a:rPr lang="es-AR"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20</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minutes</a:t>
            </a:r>
            <a:endParaRPr lang="en-US" u="none" dirty="0" smtClean="0"/>
          </a:p>
          <a:p>
            <a:endParaRPr lang="en-US" u="none" dirty="0" smtClean="0"/>
          </a:p>
          <a:p>
            <a:r>
              <a:rPr lang="en-US" u="none" dirty="0" smtClean="0"/>
              <a:t>Creating DB</a:t>
            </a:r>
          </a:p>
          <a:p>
            <a:r>
              <a:rPr lang="en-US" u="none" dirty="0" smtClean="0"/>
              <a:t>Designing DB</a:t>
            </a:r>
          </a:p>
          <a:p>
            <a:r>
              <a:rPr lang="en-US" u="none" dirty="0" smtClean="0"/>
              <a:t>Accessing DB using</a:t>
            </a:r>
            <a:r>
              <a:rPr lang="en-US" u="none" baseline="0" dirty="0" smtClean="0"/>
              <a:t> Razor</a:t>
            </a:r>
          </a:p>
          <a:p>
            <a:r>
              <a:rPr lang="en-US" u="none" baseline="0" dirty="0" smtClean="0"/>
              <a:t>(introduce </a:t>
            </a:r>
            <a:r>
              <a:rPr lang="en-US" u="none" baseline="0" dirty="0" err="1" smtClean="0"/>
              <a:t>URLData</a:t>
            </a:r>
            <a:r>
              <a:rPr lang="en-US" u="none" baseline="0" dirty="0" smtClean="0"/>
              <a:t>)</a:t>
            </a:r>
            <a:endParaRPr lang="en-US" u="sng" dirty="0"/>
          </a:p>
        </p:txBody>
      </p:sp>
      <p:sp>
        <p:nvSpPr>
          <p:cNvPr id="4" name="Slide Number Placeholder 3"/>
          <p:cNvSpPr>
            <a:spLocks noGrp="1"/>
          </p:cNvSpPr>
          <p:nvPr>
            <p:ph type="sldNum" sz="quarter" idx="10"/>
          </p:nvPr>
        </p:nvSpPr>
        <p:spPr/>
        <p:txBody>
          <a:bodyPr/>
          <a:lstStyle/>
          <a:p>
            <a:fld id="{D88053AA-761C-4194-BE5B-5E836C7C1428}" type="slidenum">
              <a:rPr lang="en-US" smtClean="0"/>
              <a:t>21</a:t>
            </a:fld>
            <a:endParaRPr lang="en-US"/>
          </a:p>
        </p:txBody>
      </p:sp>
    </p:spTree>
    <p:extLst>
      <p:ext uri="{BB962C8B-B14F-4D97-AF65-F5344CB8AC3E}">
        <p14:creationId xmlns:p14="http://schemas.microsoft.com/office/powerpoint/2010/main" val="256087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minutes</a:t>
            </a:r>
          </a:p>
          <a:p>
            <a:endParaRPr lang="en-US" dirty="0" smtClean="0"/>
          </a:p>
          <a:p>
            <a:r>
              <a:rPr lang="en-US" sz="1200" kern="1200" dirty="0" smtClean="0">
                <a:solidFill>
                  <a:schemeClr val="tx1"/>
                </a:solidFill>
                <a:effectLst/>
                <a:latin typeface="+mn-lt"/>
                <a:ea typeface="+mn-ea"/>
                <a:cs typeface="+mn-cs"/>
              </a:rPr>
              <a:t>WebMatrix Helpers help you add common functionality to your Web site. They can</a:t>
            </a:r>
            <a:r>
              <a:rPr lang="en-US" sz="1200" kern="1200" baseline="0" dirty="0" smtClean="0">
                <a:solidFill>
                  <a:schemeClr val="tx1"/>
                </a:solidFill>
                <a:effectLst/>
                <a:latin typeface="+mn-lt"/>
                <a:ea typeface="+mn-ea"/>
                <a:cs typeface="+mn-cs"/>
              </a:rPr>
              <a:t> be used to solve </a:t>
            </a:r>
            <a:r>
              <a:rPr lang="en-US" dirty="0" smtClean="0"/>
              <a:t>a specific web site tasks</a:t>
            </a:r>
            <a:r>
              <a:rPr lang="en-US" baseline="0" dirty="0" smtClean="0"/>
              <a:t>. You can think of them as bricks that are used/reused and interconnected to build a site. Nothing stops you from creating a helper and reusing it on different pages of your site, or even in different sites. And you can use helpers created by others. Here is a sample of existing </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22</a:t>
            </a:fld>
            <a:endParaRPr lang="en-US"/>
          </a:p>
        </p:txBody>
      </p:sp>
    </p:spTree>
    <p:extLst>
      <p:ext uri="{BB962C8B-B14F-4D97-AF65-F5344CB8AC3E}">
        <p14:creationId xmlns:p14="http://schemas.microsoft.com/office/powerpoint/2010/main" val="3789417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Although </a:t>
            </a:r>
            <a:r>
              <a:rPr lang="en-US" i="0" baseline="0" dirty="0" smtClean="0"/>
              <a:t>these three ways to install Helpers are simple and straightforward, we’ll focus on the first one: using the Package Manager, but you could manually download and copy a Helper to your site folder.  Either will work for you.</a:t>
            </a:r>
          </a:p>
        </p:txBody>
      </p:sp>
      <p:sp>
        <p:nvSpPr>
          <p:cNvPr id="4" name="Slide Number Placeholder 3"/>
          <p:cNvSpPr>
            <a:spLocks noGrp="1"/>
          </p:cNvSpPr>
          <p:nvPr>
            <p:ph type="sldNum" sz="quarter" idx="10"/>
          </p:nvPr>
        </p:nvSpPr>
        <p:spPr/>
        <p:txBody>
          <a:bodyPr/>
          <a:lstStyle/>
          <a:p>
            <a:fld id="{84744DE4-D370-40F1-ADA2-847ED657A066}" type="slidenum">
              <a:rPr lang="en-US" smtClean="0"/>
              <a:t>23</a:t>
            </a:fld>
            <a:endParaRPr lang="en-US"/>
          </a:p>
        </p:txBody>
      </p:sp>
    </p:spTree>
    <p:extLst>
      <p:ext uri="{BB962C8B-B14F-4D97-AF65-F5344CB8AC3E}">
        <p14:creationId xmlns:p14="http://schemas.microsoft.com/office/powerpoint/2010/main" val="401536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To install</a:t>
            </a:r>
            <a:r>
              <a:rPr lang="en-US" i="0" baseline="0" dirty="0" smtClean="0"/>
              <a:t> Helpers using the Package Manager, you have to browse _admin page of your site. If it’s the first time, you’ll be prompted to enter a new password, that will be used for further visits.</a:t>
            </a:r>
          </a:p>
          <a:p>
            <a:r>
              <a:rPr lang="en-US" i="0" baseline="0" dirty="0" smtClean="0"/>
              <a:t>After that, a page will display a list of Helpers, indicating which are already installed and which could be installed.</a:t>
            </a:r>
            <a:endParaRPr lang="en-US" i="0" dirty="0" smtClean="0"/>
          </a:p>
          <a:p>
            <a:endParaRPr lang="en-US" dirty="0" smtClean="0"/>
          </a:p>
          <a:p>
            <a:r>
              <a:rPr lang="en-US" dirty="0" smtClean="0"/>
              <a:t>We will show you this process</a:t>
            </a:r>
            <a:r>
              <a:rPr lang="en-US" baseline="0" dirty="0" smtClean="0"/>
              <a:t> in a demonstration shortly…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24</a:t>
            </a:fld>
            <a:endParaRPr lang="en-US"/>
          </a:p>
        </p:txBody>
      </p:sp>
    </p:spTree>
    <p:extLst>
      <p:ext uri="{BB962C8B-B14F-4D97-AF65-F5344CB8AC3E}">
        <p14:creationId xmlns:p14="http://schemas.microsoft.com/office/powerpoint/2010/main" val="971512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If people like something on your site, they often want to share it with friends. </a:t>
            </a:r>
            <a:r>
              <a:rPr lang="en-US" i="0" baseline="0" dirty="0" smtClean="0"/>
              <a:t> For instance, to comment on Facebook, you can download the </a:t>
            </a:r>
            <a:r>
              <a:rPr lang="en-US" i="0" baseline="0" dirty="0" err="1" smtClean="0"/>
              <a:t>FacebookSocialHelper</a:t>
            </a:r>
            <a:r>
              <a:rPr lang="en-US" i="0" baseline="0" dirty="0" smtClean="0"/>
              <a:t> and then add the @</a:t>
            </a:r>
            <a:r>
              <a:rPr lang="en-US" i="0" baseline="0" dirty="0" err="1" smtClean="0"/>
              <a:t>FacebookSocialPlugins.Comments</a:t>
            </a:r>
            <a:r>
              <a:rPr lang="en-US" i="0" baseline="0" dirty="0" smtClean="0"/>
              <a:t>()  in your page to show the Facebook comments’ controls. </a:t>
            </a:r>
            <a:r>
              <a:rPr lang="en-US" i="0" dirty="0" smtClean="0"/>
              <a:t> </a:t>
            </a:r>
          </a:p>
          <a:p>
            <a:endParaRPr lang="en-US" i="0" dirty="0" smtClean="0"/>
          </a:p>
          <a:p>
            <a:r>
              <a:rPr lang="en-US" i="0" dirty="0" smtClean="0"/>
              <a:t>Microsoft</a:t>
            </a:r>
            <a:r>
              <a:rPr lang="en-US" i="0" baseline="0" dirty="0" smtClean="0"/>
              <a:t> has also been working on a large number of helpers for WebMatrix including Twitter, PayPal, bit.ly and </a:t>
            </a:r>
            <a:r>
              <a:rPr lang="en-US" i="0" baseline="0" dirty="0" err="1" smtClean="0"/>
              <a:t>Uservoice</a:t>
            </a:r>
            <a:r>
              <a:rPr lang="en-US" i="0" baseline="0" dirty="0" smtClean="0"/>
              <a:t>.  They are all available using Package Manager and they are designed to be very easy to use.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25</a:t>
            </a:fld>
            <a:endParaRPr lang="en-US"/>
          </a:p>
        </p:txBody>
      </p:sp>
    </p:spTree>
    <p:extLst>
      <p:ext uri="{BB962C8B-B14F-4D97-AF65-F5344CB8AC3E}">
        <p14:creationId xmlns:p14="http://schemas.microsoft.com/office/powerpoint/2010/main" val="2221703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26</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Today’s websites</a:t>
            </a:r>
            <a:r>
              <a:rPr lang="en-US" baseline="0" dirty="0" smtClean="0"/>
              <a:t> often use “clean URLs” that make the current page much more readable for both humans and search engines.  With WebMatrix you get the modern, clean </a:t>
            </a:r>
            <a:r>
              <a:rPr lang="en-US" baseline="0" dirty="0" err="1" smtClean="0"/>
              <a:t>urls</a:t>
            </a:r>
            <a:r>
              <a:rPr lang="en-US" baseline="0" dirty="0" smtClean="0"/>
              <a:t> out of the box because it uses “routing” by default. </a:t>
            </a:r>
          </a:p>
          <a:p>
            <a:endParaRPr lang="en-US" baseline="0" dirty="0" smtClean="0"/>
          </a:p>
          <a:p>
            <a:r>
              <a:rPr lang="en-US" baseline="0" dirty="0" smtClean="0"/>
              <a:t>Routing maps a URL to a resource on the server using a set of predetermined rules.  For instance a </a:t>
            </a:r>
            <a:r>
              <a:rPr lang="en-US" baseline="0" dirty="0" err="1" smtClean="0"/>
              <a:t>url</a:t>
            </a:r>
            <a:r>
              <a:rPr lang="en-US" baseline="0" dirty="0" smtClean="0"/>
              <a:t> with Order will map to </a:t>
            </a:r>
            <a:r>
              <a:rPr lang="en-US" baseline="0" dirty="0" err="1" smtClean="0"/>
              <a:t>Order.cshtml</a:t>
            </a:r>
            <a:r>
              <a:rPr lang="en-US" baseline="0" dirty="0" smtClean="0"/>
              <a:t>.  If you add a “slash” and a string after the first route segment, like in the “product” example, that string will become part of the “</a:t>
            </a:r>
            <a:r>
              <a:rPr lang="en-US" baseline="0" dirty="0" err="1" smtClean="0"/>
              <a:t>Url</a:t>
            </a:r>
            <a:r>
              <a:rPr lang="en-US" baseline="0" dirty="0" smtClean="0"/>
              <a:t> Data” which is then accessible in code from within </a:t>
            </a:r>
            <a:r>
              <a:rPr lang="en-US" baseline="0" dirty="0" err="1" smtClean="0"/>
              <a:t>product.cshml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27</a:t>
            </a:fld>
            <a:endParaRPr lang="en-US"/>
          </a:p>
        </p:txBody>
      </p:sp>
    </p:spTree>
    <p:extLst>
      <p:ext uri="{BB962C8B-B14F-4D97-AF65-F5344CB8AC3E}">
        <p14:creationId xmlns:p14="http://schemas.microsoft.com/office/powerpoint/2010/main" val="203457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29</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You can set up your website so that users can log into—that will mean that your site should support membership. This can be useful for many reasons. For example, your site might have features that are available only to members. In some cases, you might require users to log in to send you feedback or leave a comment.</a:t>
            </a:r>
          </a:p>
          <a:p>
            <a:endParaRPr lang="en-US" i="0" dirty="0" smtClean="0"/>
          </a:p>
          <a:p>
            <a:r>
              <a:rPr lang="en-US" i="0" dirty="0" smtClean="0"/>
              <a:t>Even if your website supports membership, users aren't necessarily required to log in before they use some of the pages on the site. Users who aren't logged in are known as anonymous users.</a:t>
            </a:r>
          </a:p>
          <a:p>
            <a:r>
              <a:rPr lang="en-US" i="0" dirty="0" smtClean="0"/>
              <a:t>A user can sign in on your website and can then log in to the site. The website requires a user name (or an email address) and a password to confirm that users are who they claim to be. This process of logging in and confirming a user’s identity is known as authentication.</a:t>
            </a:r>
          </a:p>
          <a:p>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30</a:t>
            </a:fld>
            <a:endParaRPr lang="en-US"/>
          </a:p>
        </p:txBody>
      </p:sp>
    </p:spTree>
    <p:extLst>
      <p:ext uri="{BB962C8B-B14F-4D97-AF65-F5344CB8AC3E}">
        <p14:creationId xmlns:p14="http://schemas.microsoft.com/office/powerpoint/2010/main" val="244626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The </a:t>
            </a:r>
            <a:r>
              <a:rPr lang="en-US" i="0" dirty="0" err="1" smtClean="0"/>
              <a:t>StarterSite</a:t>
            </a:r>
            <a:r>
              <a:rPr lang="en-US" i="0" baseline="0" dirty="0" smtClean="0"/>
              <a:t> Template comes with membership configured, and with a Database ready to be filled with users as well as their roles in the website.</a:t>
            </a:r>
          </a:p>
          <a:p>
            <a:endParaRPr lang="en-US" i="0" baseline="0" dirty="0" smtClean="0"/>
          </a:p>
          <a:p>
            <a:r>
              <a:rPr lang="en-US" i="0" baseline="0" dirty="0" smtClean="0"/>
              <a:t>First, you have to uncomment the </a:t>
            </a:r>
            <a:r>
              <a:rPr lang="en-US" i="0" baseline="0" dirty="0" err="1" smtClean="0"/>
              <a:t>WebSecurity.InitializeDatabaseConnection</a:t>
            </a:r>
            <a:r>
              <a:rPr lang="en-US" i="0" baseline="0" dirty="0" smtClean="0"/>
              <a:t> and fill the parameters with a </a:t>
            </a:r>
            <a:r>
              <a:rPr lang="en-US" i="0" baseline="0" dirty="0" err="1" smtClean="0"/>
              <a:t>userProfile</a:t>
            </a:r>
            <a:r>
              <a:rPr lang="en-US" i="0" baseline="0" dirty="0" smtClean="0"/>
              <a:t> and </a:t>
            </a:r>
            <a:r>
              <a:rPr lang="en-US" i="0" baseline="0" dirty="0" err="1" smtClean="0"/>
              <a:t>userId</a:t>
            </a:r>
            <a:r>
              <a:rPr lang="en-US" i="0" baseline="0" dirty="0" smtClean="0"/>
              <a:t> to be defined in the database.</a:t>
            </a:r>
          </a:p>
        </p:txBody>
      </p:sp>
      <p:sp>
        <p:nvSpPr>
          <p:cNvPr id="4" name="Slide Number Placeholder 3"/>
          <p:cNvSpPr>
            <a:spLocks noGrp="1"/>
          </p:cNvSpPr>
          <p:nvPr>
            <p:ph type="sldNum" sz="quarter" idx="10"/>
          </p:nvPr>
        </p:nvSpPr>
        <p:spPr/>
        <p:txBody>
          <a:bodyPr/>
          <a:lstStyle/>
          <a:p>
            <a:fld id="{84744DE4-D370-40F1-ADA2-847ED657A066}" type="slidenum">
              <a:rPr lang="en-US" smtClean="0"/>
              <a:t>31</a:t>
            </a:fld>
            <a:endParaRPr lang="en-US"/>
          </a:p>
        </p:txBody>
      </p:sp>
    </p:spTree>
    <p:extLst>
      <p:ext uri="{BB962C8B-B14F-4D97-AF65-F5344CB8AC3E}">
        <p14:creationId xmlns:p14="http://schemas.microsoft.com/office/powerpoint/2010/main" val="1971851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By</a:t>
            </a:r>
            <a:r>
              <a:rPr lang="en-US" i="0" baseline="0" dirty="0" smtClean="0"/>
              <a:t> using Membership you can easily verify if the user is authenticated, or if it’s an anonymous user. Also if the user trying to reach a specific page has a role with granted privileges to that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32</a:t>
            </a:fld>
            <a:endParaRPr lang="en-US"/>
          </a:p>
        </p:txBody>
      </p:sp>
    </p:spTree>
    <p:extLst>
      <p:ext uri="{BB962C8B-B14F-4D97-AF65-F5344CB8AC3E}">
        <p14:creationId xmlns:p14="http://schemas.microsoft.com/office/powerpoint/2010/main" val="12175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33</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baseline="0" dirty="0" smtClean="0"/>
              <a:t>1 minute</a:t>
            </a:r>
          </a:p>
          <a:p>
            <a:endParaRPr lang="es-AR" baseline="0" dirty="0" smtClean="0"/>
          </a:p>
          <a:p>
            <a:r>
              <a:rPr lang="es-AR" baseline="0" dirty="0" err="1" smtClean="0"/>
              <a:t>There</a:t>
            </a:r>
            <a:r>
              <a:rPr lang="es-AR" baseline="0" dirty="0" smtClean="0"/>
              <a:t> are a </a:t>
            </a:r>
            <a:r>
              <a:rPr lang="es-AR" baseline="0" dirty="0" err="1" smtClean="0"/>
              <a:t>couple</a:t>
            </a:r>
            <a:r>
              <a:rPr lang="es-AR" baseline="0" dirty="0" smtClean="0"/>
              <a:t> of </a:t>
            </a:r>
            <a:r>
              <a:rPr lang="es-AR" baseline="0" dirty="0" err="1" smtClean="0"/>
              <a:t>reasons</a:t>
            </a:r>
            <a:r>
              <a:rPr lang="es-AR" baseline="0" dirty="0" smtClean="0"/>
              <a:t> </a:t>
            </a:r>
            <a:r>
              <a:rPr lang="es-AR" baseline="0" dirty="0" err="1" smtClean="0"/>
              <a:t>why</a:t>
            </a:r>
            <a:r>
              <a:rPr lang="es-AR" baseline="0" dirty="0" smtClean="0"/>
              <a:t> </a:t>
            </a:r>
            <a:r>
              <a:rPr lang="es-AR" baseline="0" dirty="0" err="1" smtClean="0"/>
              <a:t>you</a:t>
            </a:r>
            <a:r>
              <a:rPr lang="es-AR" baseline="0" dirty="0" smtClean="0"/>
              <a:t> </a:t>
            </a:r>
            <a:r>
              <a:rPr lang="es-AR" baseline="0" dirty="0" err="1" smtClean="0"/>
              <a:t>might</a:t>
            </a:r>
            <a:r>
              <a:rPr lang="es-AR" baseline="0" dirty="0" smtClean="0"/>
              <a:t> </a:t>
            </a:r>
            <a:r>
              <a:rPr lang="es-AR" baseline="0" dirty="0" err="1" smtClean="0"/>
              <a:t>want</a:t>
            </a:r>
            <a:r>
              <a:rPr lang="es-AR" baseline="0" dirty="0" smtClean="0"/>
              <a:t> </a:t>
            </a:r>
            <a:r>
              <a:rPr lang="es-AR" baseline="0" dirty="0" err="1" smtClean="0"/>
              <a:t>to</a:t>
            </a:r>
            <a:r>
              <a:rPr lang="es-AR" baseline="0" dirty="0" smtClean="0"/>
              <a:t> </a:t>
            </a:r>
            <a:r>
              <a:rPr lang="es-AR" baseline="0" dirty="0" err="1" smtClean="0"/>
              <a:t>build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helpers</a:t>
            </a:r>
            <a:r>
              <a:rPr lang="es-AR" baseline="0" dirty="0" smtClean="0"/>
              <a:t> </a:t>
            </a:r>
            <a:r>
              <a:rPr lang="es-AR" baseline="0" dirty="0" err="1" smtClean="0"/>
              <a:t>for</a:t>
            </a:r>
            <a:r>
              <a:rPr lang="es-AR" baseline="0" dirty="0" smtClean="0"/>
              <a:t> WebMatrix.</a:t>
            </a:r>
          </a:p>
          <a:p>
            <a:endParaRPr lang="es-AR" baseline="0" dirty="0" smtClean="0"/>
          </a:p>
          <a:p>
            <a:r>
              <a:rPr lang="es-AR" baseline="0" dirty="0" err="1" smtClean="0"/>
              <a:t>Firstly</a:t>
            </a:r>
            <a:r>
              <a:rPr lang="es-AR" baseline="0" dirty="0" smtClean="0"/>
              <a:t>, </a:t>
            </a:r>
            <a:r>
              <a:rPr lang="es-AR" baseline="0" dirty="0" err="1" smtClean="0"/>
              <a:t>over</a:t>
            </a:r>
            <a:r>
              <a:rPr lang="es-AR" baseline="0" dirty="0" smtClean="0"/>
              <a:t> time </a:t>
            </a:r>
            <a:r>
              <a:rPr lang="es-AR" baseline="0" dirty="0" err="1" smtClean="0"/>
              <a:t>you</a:t>
            </a:r>
            <a:r>
              <a:rPr lang="es-AR" baseline="0" dirty="0" smtClean="0"/>
              <a:t> </a:t>
            </a:r>
            <a:r>
              <a:rPr lang="es-AR" baseline="0" dirty="0" err="1" smtClean="0"/>
              <a:t>will</a:t>
            </a:r>
            <a:r>
              <a:rPr lang="es-AR" baseline="0" dirty="0" smtClean="0"/>
              <a:t> </a:t>
            </a:r>
            <a:r>
              <a:rPr lang="es-AR" baseline="0" dirty="0" err="1" smtClean="0"/>
              <a:t>find</a:t>
            </a:r>
            <a:r>
              <a:rPr lang="es-AR" baseline="0" dirty="0" smtClean="0"/>
              <a:t> </a:t>
            </a:r>
            <a:r>
              <a:rPr lang="es-AR" baseline="0" dirty="0" err="1" smtClean="0"/>
              <a:t>that</a:t>
            </a:r>
            <a:r>
              <a:rPr lang="es-AR" baseline="0" dirty="0" smtClean="0"/>
              <a:t> </a:t>
            </a:r>
            <a:r>
              <a:rPr lang="es-AR" baseline="0" dirty="0" err="1" smtClean="0"/>
              <a:t>using</a:t>
            </a:r>
            <a:r>
              <a:rPr lang="es-AR" baseline="0" dirty="0" smtClean="0"/>
              <a:t> </a:t>
            </a:r>
            <a:r>
              <a:rPr lang="es-AR" baseline="0" dirty="0" err="1" smtClean="0"/>
              <a:t>Helpers</a:t>
            </a:r>
            <a:r>
              <a:rPr lang="es-AR" baseline="0" dirty="0" smtClean="0"/>
              <a:t> </a:t>
            </a:r>
            <a:r>
              <a:rPr lang="es-AR" baseline="0" dirty="0" err="1" smtClean="0"/>
              <a:t>will</a:t>
            </a:r>
            <a:r>
              <a:rPr lang="es-AR" baseline="0" dirty="0" smtClean="0"/>
              <a:t> </a:t>
            </a:r>
            <a:r>
              <a:rPr lang="es-AR" baseline="0" dirty="0" err="1" smtClean="0"/>
              <a:t>save</a:t>
            </a:r>
            <a:r>
              <a:rPr lang="es-AR" baseline="0" dirty="0" smtClean="0"/>
              <a:t> </a:t>
            </a:r>
            <a:r>
              <a:rPr lang="es-AR" baseline="0" dirty="0" err="1" smtClean="0"/>
              <a:t>you</a:t>
            </a:r>
            <a:r>
              <a:rPr lang="es-AR" baseline="0" dirty="0" smtClean="0"/>
              <a:t> time </a:t>
            </a:r>
            <a:r>
              <a:rPr lang="es-AR" baseline="0" dirty="0" err="1" smtClean="0"/>
              <a:t>when</a:t>
            </a:r>
            <a:r>
              <a:rPr lang="es-AR" baseline="0" dirty="0" smtClean="0"/>
              <a:t> </a:t>
            </a:r>
            <a:r>
              <a:rPr lang="es-AR" baseline="0" dirty="0" err="1" smtClean="0"/>
              <a:t>building</a:t>
            </a:r>
            <a:r>
              <a:rPr lang="es-AR" baseline="0" dirty="0" smtClean="0"/>
              <a:t> </a:t>
            </a:r>
            <a:r>
              <a:rPr lang="es-AR" baseline="0" dirty="0" err="1" smtClean="0"/>
              <a:t>websites</a:t>
            </a:r>
            <a:r>
              <a:rPr lang="es-AR" baseline="0" dirty="0" smtClean="0"/>
              <a:t> </a:t>
            </a:r>
            <a:r>
              <a:rPr lang="es-AR" baseline="0" dirty="0" err="1" smtClean="0"/>
              <a:t>with</a:t>
            </a:r>
            <a:r>
              <a:rPr lang="es-AR" baseline="0" dirty="0" smtClean="0"/>
              <a:t> WebMatrix.  </a:t>
            </a:r>
            <a:r>
              <a:rPr lang="es-AR" baseline="0" dirty="0" err="1" smtClean="0"/>
              <a:t>There</a:t>
            </a:r>
            <a:r>
              <a:rPr lang="es-AR" baseline="0" dirty="0" smtClean="0"/>
              <a:t> </a:t>
            </a:r>
            <a:r>
              <a:rPr lang="es-AR" baseline="0" dirty="0" err="1" smtClean="0"/>
              <a:t>will</a:t>
            </a:r>
            <a:r>
              <a:rPr lang="es-AR" baseline="0" dirty="0" smtClean="0"/>
              <a:t> </a:t>
            </a:r>
            <a:r>
              <a:rPr lang="es-AR" baseline="0" dirty="0" err="1" smtClean="0"/>
              <a:t>also</a:t>
            </a:r>
            <a:r>
              <a:rPr lang="es-AR" baseline="0" dirty="0" smtClean="0"/>
              <a:t> be times </a:t>
            </a:r>
            <a:r>
              <a:rPr lang="es-AR" baseline="0" dirty="0" err="1" smtClean="0"/>
              <a:t>when</a:t>
            </a:r>
            <a:r>
              <a:rPr lang="es-AR" baseline="0" dirty="0" smtClean="0"/>
              <a:t> </a:t>
            </a:r>
            <a:r>
              <a:rPr lang="es-AR" baseline="0" dirty="0" err="1" smtClean="0"/>
              <a:t>you</a:t>
            </a:r>
            <a:r>
              <a:rPr lang="es-AR" baseline="0" dirty="0" smtClean="0"/>
              <a:t> </a:t>
            </a:r>
            <a:r>
              <a:rPr lang="es-AR" baseline="0" dirty="0" err="1" smtClean="0"/>
              <a:t>find</a:t>
            </a:r>
            <a:r>
              <a:rPr lang="es-AR" baseline="0" dirty="0" smtClean="0"/>
              <a:t> </a:t>
            </a:r>
            <a:r>
              <a:rPr lang="es-AR" baseline="0" dirty="0" err="1" smtClean="0"/>
              <a:t>yourself</a:t>
            </a:r>
            <a:r>
              <a:rPr lang="es-AR" baseline="0" dirty="0" smtClean="0"/>
              <a:t> </a:t>
            </a:r>
            <a:r>
              <a:rPr lang="es-AR" baseline="0" dirty="0" err="1" smtClean="0"/>
              <a:t>doing</a:t>
            </a:r>
            <a:r>
              <a:rPr lang="es-AR" baseline="0" dirty="0" smtClean="0"/>
              <a:t> </a:t>
            </a:r>
            <a:r>
              <a:rPr lang="es-AR" baseline="0" dirty="0" err="1" smtClean="0"/>
              <a:t>repetitive</a:t>
            </a:r>
            <a:r>
              <a:rPr lang="es-AR" baseline="0" dirty="0" smtClean="0"/>
              <a:t> and/</a:t>
            </a:r>
            <a:r>
              <a:rPr lang="es-AR" baseline="0" dirty="0" err="1" smtClean="0"/>
              <a:t>or</a:t>
            </a:r>
            <a:r>
              <a:rPr lang="es-AR" baseline="0" dirty="0" smtClean="0"/>
              <a:t> </a:t>
            </a:r>
            <a:r>
              <a:rPr lang="es-AR" baseline="0" dirty="0" err="1" smtClean="0"/>
              <a:t>complex</a:t>
            </a:r>
            <a:r>
              <a:rPr lang="es-AR" baseline="0" dirty="0" smtClean="0"/>
              <a:t> </a:t>
            </a:r>
            <a:r>
              <a:rPr lang="es-AR" baseline="0" dirty="0" err="1" smtClean="0"/>
              <a:t>tasks</a:t>
            </a:r>
            <a:r>
              <a:rPr lang="es-AR" baseline="0" dirty="0" smtClean="0"/>
              <a:t>.  </a:t>
            </a:r>
            <a:r>
              <a:rPr lang="es-AR" baseline="0" dirty="0" err="1" smtClean="0"/>
              <a:t>This</a:t>
            </a:r>
            <a:r>
              <a:rPr lang="es-AR" baseline="0" dirty="0" smtClean="0"/>
              <a:t> </a:t>
            </a:r>
            <a:r>
              <a:rPr lang="es-AR" baseline="0" dirty="0" err="1" smtClean="0"/>
              <a:t>is</a:t>
            </a:r>
            <a:r>
              <a:rPr lang="es-AR" baseline="0" dirty="0" smtClean="0"/>
              <a:t> </a:t>
            </a:r>
            <a:r>
              <a:rPr lang="es-AR" baseline="0" dirty="0" err="1" smtClean="0"/>
              <a:t>often</a:t>
            </a:r>
            <a:r>
              <a:rPr lang="es-AR" baseline="0" dirty="0" smtClean="0"/>
              <a:t> a </a:t>
            </a:r>
            <a:r>
              <a:rPr lang="es-AR" baseline="0" dirty="0" err="1" smtClean="0"/>
              <a:t>sign</a:t>
            </a:r>
            <a:r>
              <a:rPr lang="es-AR" baseline="0" dirty="0" smtClean="0"/>
              <a:t> </a:t>
            </a:r>
            <a:r>
              <a:rPr lang="es-AR" baseline="0" dirty="0" err="1" smtClean="0"/>
              <a:t>that</a:t>
            </a:r>
            <a:r>
              <a:rPr lang="es-AR" baseline="0" dirty="0" smtClean="0"/>
              <a:t> a </a:t>
            </a:r>
            <a:r>
              <a:rPr lang="es-AR" baseline="0" dirty="0" err="1" smtClean="0"/>
              <a:t>Helper</a:t>
            </a:r>
            <a:r>
              <a:rPr lang="es-AR" baseline="0" dirty="0" smtClean="0"/>
              <a:t> </a:t>
            </a:r>
            <a:r>
              <a:rPr lang="es-AR" baseline="0" dirty="0" err="1" smtClean="0"/>
              <a:t>will</a:t>
            </a:r>
            <a:r>
              <a:rPr lang="es-AR" baseline="0" dirty="0" smtClean="0"/>
              <a:t> </a:t>
            </a:r>
            <a:r>
              <a:rPr lang="es-AR" baseline="0" dirty="0" err="1" smtClean="0"/>
              <a:t>help</a:t>
            </a:r>
            <a:r>
              <a:rPr lang="es-AR" baseline="0" dirty="0" smtClean="0"/>
              <a:t> </a:t>
            </a:r>
            <a:r>
              <a:rPr lang="es-AR" baseline="0" dirty="0" err="1" smtClean="0"/>
              <a:t>you</a:t>
            </a:r>
            <a:r>
              <a:rPr lang="es-AR" baseline="0" dirty="0" smtClean="0"/>
              <a:t> </a:t>
            </a:r>
            <a:r>
              <a:rPr lang="es-AR" baseline="0" dirty="0" err="1" smtClean="0"/>
              <a:t>to</a:t>
            </a:r>
            <a:r>
              <a:rPr lang="es-AR" baseline="0" dirty="0" smtClean="0"/>
              <a:t> </a:t>
            </a:r>
            <a:r>
              <a:rPr lang="es-AR" baseline="0" dirty="0" err="1" smtClean="0"/>
              <a:t>save</a:t>
            </a:r>
            <a:r>
              <a:rPr lang="es-AR" baseline="0" dirty="0" smtClean="0"/>
              <a:t> time in </a:t>
            </a:r>
            <a:r>
              <a:rPr lang="es-AR" baseline="0" dirty="0" err="1" smtClean="0"/>
              <a:t>future</a:t>
            </a:r>
            <a:r>
              <a:rPr lang="es-AR" baseline="0" dirty="0" smtClean="0"/>
              <a:t> </a:t>
            </a:r>
            <a:r>
              <a:rPr lang="es-AR" baseline="0" dirty="0" err="1" smtClean="0"/>
              <a:t>projects</a:t>
            </a:r>
            <a:r>
              <a:rPr lang="es-AR" baseline="0" dirty="0" smtClean="0"/>
              <a:t> </a:t>
            </a:r>
            <a:r>
              <a:rPr lang="es-AR" baseline="0" dirty="0" err="1" smtClean="0"/>
              <a:t>with</a:t>
            </a:r>
            <a:r>
              <a:rPr lang="es-AR" baseline="0" dirty="0" smtClean="0"/>
              <a:t> </a:t>
            </a:r>
            <a:r>
              <a:rPr lang="es-AR" baseline="0" dirty="0" err="1" smtClean="0"/>
              <a:t>code-reuse</a:t>
            </a:r>
            <a:r>
              <a:rPr lang="es-AR" baseline="0" dirty="0" smtClean="0"/>
              <a:t>.</a:t>
            </a:r>
          </a:p>
          <a:p>
            <a:endParaRPr lang="es-AR" baseline="0" dirty="0" smtClean="0"/>
          </a:p>
          <a:p>
            <a:r>
              <a:rPr lang="es-AR" baseline="0" dirty="0" err="1" smtClean="0"/>
              <a:t>Secondly</a:t>
            </a:r>
            <a:r>
              <a:rPr lang="es-AR" baseline="0" dirty="0" smtClean="0"/>
              <a:t>, </a:t>
            </a:r>
            <a:r>
              <a:rPr lang="es-AR" baseline="0" dirty="0" err="1" smtClean="0"/>
              <a:t>Helpers</a:t>
            </a:r>
            <a:r>
              <a:rPr lang="es-AR" baseline="0" dirty="0" smtClean="0"/>
              <a:t> are </a:t>
            </a:r>
            <a:r>
              <a:rPr lang="es-AR" baseline="0" dirty="0" err="1" smtClean="0"/>
              <a:t>useful</a:t>
            </a:r>
            <a:r>
              <a:rPr lang="es-AR" baseline="0" dirty="0" smtClean="0"/>
              <a:t> </a:t>
            </a:r>
            <a:r>
              <a:rPr lang="es-AR" baseline="0" dirty="0" err="1" smtClean="0"/>
              <a:t>when</a:t>
            </a:r>
            <a:r>
              <a:rPr lang="es-AR" baseline="0" dirty="0" smtClean="0"/>
              <a:t> </a:t>
            </a:r>
            <a:r>
              <a:rPr lang="es-AR" baseline="0" dirty="0" err="1" smtClean="0"/>
              <a:t>trying</a:t>
            </a:r>
            <a:r>
              <a:rPr lang="es-AR" baseline="0" dirty="0" smtClean="0"/>
              <a:t> </a:t>
            </a:r>
            <a:r>
              <a:rPr lang="es-AR" baseline="0" dirty="0" err="1" smtClean="0"/>
              <a:t>to</a:t>
            </a:r>
            <a:r>
              <a:rPr lang="es-AR" baseline="0" dirty="0" smtClean="0"/>
              <a:t> </a:t>
            </a:r>
            <a:r>
              <a:rPr lang="es-AR" baseline="0" dirty="0" err="1" smtClean="0"/>
              <a:t>create</a:t>
            </a:r>
            <a:r>
              <a:rPr lang="es-AR" baseline="0" dirty="0" smtClean="0"/>
              <a:t> a </a:t>
            </a:r>
            <a:r>
              <a:rPr lang="es-AR" baseline="0" dirty="0" err="1" smtClean="0"/>
              <a:t>developer</a:t>
            </a:r>
            <a:r>
              <a:rPr lang="es-AR" baseline="0" dirty="0" smtClean="0"/>
              <a:t> </a:t>
            </a:r>
            <a:r>
              <a:rPr lang="es-AR" baseline="0" dirty="0" err="1" smtClean="0"/>
              <a:t>ecosystem</a:t>
            </a:r>
            <a:r>
              <a:rPr lang="es-AR" baseline="0" dirty="0" smtClean="0"/>
              <a:t> </a:t>
            </a:r>
            <a:r>
              <a:rPr lang="es-AR" baseline="0" dirty="0" err="1" smtClean="0"/>
              <a:t>around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product</a:t>
            </a:r>
            <a:r>
              <a:rPr lang="es-AR" baseline="0" dirty="0" smtClean="0"/>
              <a:t>/</a:t>
            </a:r>
            <a:r>
              <a:rPr lang="es-AR" baseline="0" dirty="0" err="1" smtClean="0"/>
              <a:t>website</a:t>
            </a:r>
            <a:r>
              <a:rPr lang="es-AR" baseline="0" dirty="0" smtClean="0"/>
              <a:t>/</a:t>
            </a:r>
            <a:r>
              <a:rPr lang="es-AR" baseline="0" dirty="0" err="1" smtClean="0"/>
              <a:t>service</a:t>
            </a:r>
            <a:r>
              <a:rPr lang="es-AR" baseline="0" dirty="0" smtClean="0"/>
              <a:t> </a:t>
            </a:r>
            <a:r>
              <a:rPr lang="es-AR" baseline="0" dirty="0" err="1" smtClean="0"/>
              <a:t>by</a:t>
            </a:r>
            <a:r>
              <a:rPr lang="es-AR" baseline="0" dirty="0" smtClean="0"/>
              <a:t> </a:t>
            </a:r>
            <a:r>
              <a:rPr lang="es-AR" baseline="0" dirty="0" err="1" smtClean="0"/>
              <a:t>making</a:t>
            </a:r>
            <a:r>
              <a:rPr lang="es-AR" baseline="0" dirty="0" smtClean="0"/>
              <a:t> </a:t>
            </a:r>
            <a:r>
              <a:rPr lang="es-AR" baseline="0" dirty="0" err="1" smtClean="0"/>
              <a:t>it</a:t>
            </a:r>
            <a:r>
              <a:rPr lang="es-AR" baseline="0" dirty="0" smtClean="0"/>
              <a:t> as simple as </a:t>
            </a:r>
            <a:r>
              <a:rPr lang="es-AR" baseline="0" dirty="0" err="1" smtClean="0"/>
              <a:t>possible</a:t>
            </a:r>
            <a:r>
              <a:rPr lang="es-AR" baseline="0" dirty="0" smtClean="0"/>
              <a:t> </a:t>
            </a:r>
            <a:r>
              <a:rPr lang="es-AR" baseline="0" dirty="0" err="1" smtClean="0"/>
              <a:t>to</a:t>
            </a:r>
            <a:r>
              <a:rPr lang="es-AR" baseline="0" dirty="0" smtClean="0"/>
              <a:t> </a:t>
            </a:r>
            <a:r>
              <a:rPr lang="es-AR" baseline="0" dirty="0" err="1" smtClean="0"/>
              <a:t>get</a:t>
            </a:r>
            <a:r>
              <a:rPr lang="es-AR" baseline="0" dirty="0" smtClean="0"/>
              <a:t> </a:t>
            </a:r>
            <a:r>
              <a:rPr lang="es-AR" baseline="0" dirty="0" err="1" smtClean="0"/>
              <a:t>going</a:t>
            </a:r>
            <a:r>
              <a:rPr lang="es-AR" baseline="0" dirty="0" smtClean="0"/>
              <a:t> </a:t>
            </a:r>
            <a:r>
              <a:rPr lang="es-AR" baseline="0" dirty="0" err="1" smtClean="0"/>
              <a:t>building</a:t>
            </a:r>
            <a:r>
              <a:rPr lang="es-AR" baseline="0" dirty="0" smtClean="0"/>
              <a:t> a </a:t>
            </a:r>
            <a:r>
              <a:rPr lang="es-AR" baseline="0" dirty="0" err="1" smtClean="0"/>
              <a:t>website</a:t>
            </a:r>
            <a:r>
              <a:rPr lang="es-AR" baseline="0" dirty="0" smtClean="0"/>
              <a:t> </a:t>
            </a:r>
            <a:r>
              <a:rPr lang="es-AR" baseline="0" dirty="0" err="1" smtClean="0"/>
              <a:t>that</a:t>
            </a:r>
            <a:r>
              <a:rPr lang="es-AR" baseline="0" dirty="0" smtClean="0"/>
              <a:t> uses </a:t>
            </a:r>
            <a:r>
              <a:rPr lang="es-AR" baseline="0" dirty="0" err="1" smtClean="0"/>
              <a:t>your</a:t>
            </a:r>
            <a:r>
              <a:rPr lang="es-AR" baseline="0" dirty="0" smtClean="0"/>
              <a:t> </a:t>
            </a:r>
            <a:r>
              <a:rPr lang="es-AR" baseline="0" dirty="0" err="1" smtClean="0"/>
              <a:t>stuff</a:t>
            </a:r>
            <a:r>
              <a:rPr lang="es-AR"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34</a:t>
            </a:fld>
            <a:endParaRPr lang="en-US"/>
          </a:p>
        </p:txBody>
      </p:sp>
    </p:spTree>
    <p:extLst>
      <p:ext uri="{BB962C8B-B14F-4D97-AF65-F5344CB8AC3E}">
        <p14:creationId xmlns:p14="http://schemas.microsoft.com/office/powerpoint/2010/main" val="2192975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smtClean="0"/>
              <a:t>3</a:t>
            </a:r>
            <a:r>
              <a:rPr lang="en-US" i="0" baseline="0" noProof="0" dirty="0" smtClean="0"/>
              <a:t> minutes</a:t>
            </a:r>
            <a:endParaRPr lang="en-US" i="0" noProof="0" dirty="0" smtClean="0"/>
          </a:p>
          <a:p>
            <a:endParaRPr lang="en-US" i="0" noProof="0" dirty="0" smtClean="0"/>
          </a:p>
          <a:p>
            <a:r>
              <a:rPr lang="en-US" i="0" noProof="0" dirty="0" smtClean="0"/>
              <a:t>There are 3 approaches for building WebMatrix Helpers</a:t>
            </a:r>
            <a:r>
              <a:rPr lang="en-US" i="0" baseline="0" noProof="0" dirty="0" smtClean="0"/>
              <a:t>.</a:t>
            </a:r>
          </a:p>
          <a:p>
            <a:endParaRPr lang="en-US" i="0" baseline="0" noProof="0" dirty="0" smtClean="0"/>
          </a:p>
          <a:p>
            <a:pPr marL="228600" indent="-228600">
              <a:buAutoNum type="arabicPeriod"/>
            </a:pPr>
            <a:r>
              <a:rPr lang="en-US" i="0" baseline="0" noProof="0" dirty="0" smtClean="0"/>
              <a:t>Using Inline Code</a:t>
            </a:r>
          </a:p>
          <a:p>
            <a:pPr marL="457200" lvl="1" indent="0">
              <a:buNone/>
            </a:pPr>
            <a:r>
              <a:rPr lang="en-US" i="0" baseline="0" noProof="0" dirty="0" smtClean="0"/>
              <a:t>This is the simplest approach for building helpers.</a:t>
            </a:r>
          </a:p>
          <a:p>
            <a:pPr marL="457200" lvl="1" indent="0">
              <a:buNone/>
            </a:pPr>
            <a:r>
              <a:rPr lang="en-US" i="0" baseline="0" noProof="0" dirty="0" smtClean="0"/>
              <a:t>An Inline Code helper uses Razor, and its </a:t>
            </a:r>
            <a:r>
              <a:rPr lang="en-US" i="0" baseline="0" noProof="0" dirty="0" err="1" smtClean="0"/>
              <a:t>cshtml</a:t>
            </a:r>
            <a:r>
              <a:rPr lang="en-US" i="0" baseline="0" noProof="0" dirty="0" smtClean="0"/>
              <a:t> code file is stored inside </a:t>
            </a:r>
            <a:r>
              <a:rPr lang="en-US" i="0" baseline="0" noProof="0" dirty="0" err="1" smtClean="0"/>
              <a:t>App_Code</a:t>
            </a:r>
            <a:r>
              <a:rPr lang="en-US" i="0" baseline="0" noProof="0" dirty="0" smtClean="0"/>
              <a:t>. </a:t>
            </a:r>
          </a:p>
          <a:p>
            <a:pPr marL="457200" lvl="1" indent="0">
              <a:buNone/>
            </a:pPr>
            <a:r>
              <a:rPr lang="en-US" i="0" baseline="0" noProof="0" dirty="0" smtClean="0"/>
              <a:t>When should we use it? For simple helpers</a:t>
            </a:r>
          </a:p>
          <a:p>
            <a:pPr marL="457200" lvl="1" indent="0">
              <a:buNone/>
            </a:pPr>
            <a:endParaRPr lang="en-US" i="0" baseline="0" noProof="0" dirty="0" smtClean="0"/>
          </a:p>
          <a:p>
            <a:pPr marL="228600" indent="-228600">
              <a:buAutoNum type="arabicPeriod"/>
            </a:pPr>
            <a:r>
              <a:rPr lang="en-US" i="0" baseline="0" noProof="0" dirty="0" smtClean="0"/>
              <a:t>Using a Static Class</a:t>
            </a:r>
          </a:p>
          <a:p>
            <a:pPr marL="457200" lvl="1" indent="0">
              <a:buNone/>
            </a:pPr>
            <a:r>
              <a:rPr lang="en-US" i="0" baseline="0" noProof="0" dirty="0" smtClean="0"/>
              <a:t>This approach is an enhancement of Inline codes helpers, that uses </a:t>
            </a:r>
            <a:r>
              <a:rPr lang="en-US" i="0" baseline="0" noProof="0" dirty="0" err="1" smtClean="0"/>
              <a:t>Csharp</a:t>
            </a:r>
            <a:r>
              <a:rPr lang="en-US" i="0" baseline="0" noProof="0" dirty="0" smtClean="0"/>
              <a:t> or </a:t>
            </a:r>
            <a:r>
              <a:rPr lang="en-US" i="0" baseline="0" noProof="0" dirty="0" err="1" smtClean="0"/>
              <a:t>Vbasic</a:t>
            </a:r>
            <a:r>
              <a:rPr lang="en-US" i="0" baseline="0" noProof="0" dirty="0" smtClean="0"/>
              <a:t> classes.</a:t>
            </a:r>
          </a:p>
          <a:p>
            <a:pPr marL="457200" lvl="1" indent="0">
              <a:buNone/>
            </a:pPr>
            <a:r>
              <a:rPr lang="en-US" i="0" baseline="0" noProof="0" dirty="0" smtClean="0"/>
              <a:t>When should we use it? For more helpers that use .NET Framework</a:t>
            </a:r>
          </a:p>
          <a:p>
            <a:pPr marL="457200" lvl="1" indent="0">
              <a:buNone/>
            </a:pPr>
            <a:endParaRPr lang="en-US" i="0" baseline="0" noProof="0" dirty="0" smtClean="0"/>
          </a:p>
          <a:p>
            <a:pPr marL="228600" indent="-228600">
              <a:buAutoNum type="arabicPeriod"/>
            </a:pPr>
            <a:r>
              <a:rPr lang="en-US" i="0" baseline="0" noProof="0" dirty="0" smtClean="0"/>
              <a:t>Creating an assembly (DLL)</a:t>
            </a:r>
          </a:p>
          <a:p>
            <a:pPr marL="457200" lvl="1" indent="0">
              <a:buNone/>
            </a:pPr>
            <a:r>
              <a:rPr lang="en-US" i="0" baseline="0" noProof="0" dirty="0" smtClean="0"/>
              <a:t>This is an advanced approach for Visual Studio developers.</a:t>
            </a:r>
          </a:p>
          <a:p>
            <a:pPr marL="457200" lvl="1" indent="0">
              <a:buNone/>
            </a:pPr>
            <a:r>
              <a:rPr lang="en-US" i="0" baseline="0" noProof="0" dirty="0" smtClean="0"/>
              <a:t>When should we use it? For complex helpers that will require more than one code file, and will also require testing.</a:t>
            </a:r>
          </a:p>
          <a:p>
            <a:endParaRPr lang="en-US" i="0" baseline="0" noProof="0" dirty="0" smtClean="0"/>
          </a:p>
          <a:p>
            <a:endParaRPr lang="en-US" i="0" baseline="0" noProof="0" dirty="0" smtClean="0"/>
          </a:p>
          <a:p>
            <a:r>
              <a:rPr lang="en-US" i="0" baseline="0" noProof="0" dirty="0" smtClean="0"/>
              <a:t>In the next slides, we will explore the first 2 approaches…</a:t>
            </a:r>
          </a:p>
        </p:txBody>
      </p:sp>
      <p:sp>
        <p:nvSpPr>
          <p:cNvPr id="4" name="Slide Number Placeholder 3"/>
          <p:cNvSpPr>
            <a:spLocks noGrp="1"/>
          </p:cNvSpPr>
          <p:nvPr>
            <p:ph type="sldNum" sz="quarter" idx="10"/>
          </p:nvPr>
        </p:nvSpPr>
        <p:spPr/>
        <p:txBody>
          <a:bodyPr/>
          <a:lstStyle/>
          <a:p>
            <a:fld id="{A5BD1786-18B1-49F8-8539-63E05739E96A}" type="slidenum">
              <a:rPr lang="en-US" smtClean="0"/>
              <a:t>35</a:t>
            </a:fld>
            <a:endParaRPr lang="en-US"/>
          </a:p>
        </p:txBody>
      </p:sp>
    </p:spTree>
    <p:extLst>
      <p:ext uri="{BB962C8B-B14F-4D97-AF65-F5344CB8AC3E}">
        <p14:creationId xmlns:p14="http://schemas.microsoft.com/office/powerpoint/2010/main" val="2796069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36</a:t>
            </a:fld>
            <a:endParaRPr lang="en-US"/>
          </a:p>
        </p:txBody>
      </p:sp>
    </p:spTree>
    <p:extLst>
      <p:ext uri="{BB962C8B-B14F-4D97-AF65-F5344CB8AC3E}">
        <p14:creationId xmlns:p14="http://schemas.microsoft.com/office/powerpoint/2010/main" val="1447927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smtClean="0"/>
          </a:p>
          <a:p>
            <a:r>
              <a:rPr lang="en-US" smtClean="0"/>
              <a:t>See</a:t>
            </a:r>
            <a:r>
              <a:rPr lang="en-US" baseline="0" smtClean="0"/>
              <a:t> demo script for flow</a:t>
            </a:r>
          </a:p>
          <a:p>
            <a:endParaRPr lang="en-US" dirty="0"/>
          </a:p>
        </p:txBody>
      </p:sp>
      <p:sp>
        <p:nvSpPr>
          <p:cNvPr id="4" name="Slide Number Placeholder 3"/>
          <p:cNvSpPr>
            <a:spLocks noGrp="1"/>
          </p:cNvSpPr>
          <p:nvPr>
            <p:ph type="sldNum" sz="quarter" idx="10"/>
          </p:nvPr>
        </p:nvSpPr>
        <p:spPr/>
        <p:txBody>
          <a:bodyPr/>
          <a:lstStyle/>
          <a:p>
            <a:fld id="{A5BD1786-18B1-49F8-8539-63E05739E96A}" type="slidenum">
              <a:rPr lang="en-US" smtClean="0"/>
              <a:t>37</a:t>
            </a:fld>
            <a:endParaRPr lang="en-US"/>
          </a:p>
        </p:txBody>
      </p:sp>
    </p:spTree>
    <p:extLst>
      <p:ext uri="{BB962C8B-B14F-4D97-AF65-F5344CB8AC3E}">
        <p14:creationId xmlns:p14="http://schemas.microsoft.com/office/powerpoint/2010/main" val="359845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0" dirty="0" smtClean="0"/>
          </a:p>
          <a:p>
            <a:r>
              <a:rPr lang="en-US" i="0" dirty="0" smtClean="0"/>
              <a:t>When you</a:t>
            </a:r>
            <a:r>
              <a:rPr lang="en-US" i="0" baseline="0" dirty="0" smtClean="0"/>
              <a:t> create a new website from scratch in WebMatrix, you will be using the new Razor syntax. </a:t>
            </a:r>
          </a:p>
          <a:p>
            <a:endParaRPr lang="en-US" i="0" baseline="0" dirty="0" smtClean="0"/>
          </a:p>
          <a:p>
            <a:r>
              <a:rPr lang="en-US" i="0" baseline="0" noProof="0" dirty="0" smtClean="0"/>
              <a:t>It’s very compact and easy to read and write, and allows you to flow between code and markup seamlessly.  You can write your code in languages such as C# or VB, and it’s extensible via Helpers (we’ll talk about Helpers in Part 3)</a:t>
            </a:r>
          </a:p>
        </p:txBody>
      </p:sp>
      <p:sp>
        <p:nvSpPr>
          <p:cNvPr id="4" name="Slide Number Placeholder 3"/>
          <p:cNvSpPr>
            <a:spLocks noGrp="1"/>
          </p:cNvSpPr>
          <p:nvPr>
            <p:ph type="sldNum" sz="quarter" idx="10"/>
          </p:nvPr>
        </p:nvSpPr>
        <p:spPr/>
        <p:txBody>
          <a:bodyPr/>
          <a:lstStyle/>
          <a:p>
            <a:fld id="{D88053AA-761C-4194-BE5B-5E836C7C1428}" type="slidenum">
              <a:rPr lang="en-US" smtClean="0"/>
              <a:t>9</a:t>
            </a:fld>
            <a:endParaRPr lang="en-US"/>
          </a:p>
        </p:txBody>
      </p:sp>
    </p:spTree>
    <p:extLst>
      <p:ext uri="{BB962C8B-B14F-4D97-AF65-F5344CB8AC3E}">
        <p14:creationId xmlns:p14="http://schemas.microsoft.com/office/powerpoint/2010/main" val="420724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10</a:t>
            </a:fld>
            <a:endParaRPr lang="en-US"/>
          </a:p>
        </p:txBody>
      </p:sp>
    </p:spTree>
    <p:extLst>
      <p:ext uri="{BB962C8B-B14F-4D97-AF65-F5344CB8AC3E}">
        <p14:creationId xmlns:p14="http://schemas.microsoft.com/office/powerpoint/2010/main" val="1447927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11</a:t>
            </a:fld>
            <a:endParaRPr lang="en-US"/>
          </a:p>
        </p:txBody>
      </p:sp>
    </p:spTree>
    <p:extLst>
      <p:ext uri="{BB962C8B-B14F-4D97-AF65-F5344CB8AC3E}">
        <p14:creationId xmlns:p14="http://schemas.microsoft.com/office/powerpoint/2010/main" val="706457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9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5/1/2012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
        <p:nvSpPr>
          <p:cNvPr id="7" name="Title Placeholder 1"/>
          <p:cNvSpPr>
            <a:spLocks noGrp="1"/>
          </p:cNvSpPr>
          <p:nvPr>
            <p:ph type="title"/>
          </p:nvPr>
        </p:nvSpPr>
        <p:spPr>
          <a:xfrm>
            <a:off x="2133045" y="660633"/>
            <a:ext cx="9446338" cy="884238"/>
          </a:xfrm>
          <a:prstGeom prst="rect">
            <a:avLst/>
          </a:prstGeom>
        </p:spPr>
        <p:txBody>
          <a:bodyPr vert="horz" lIns="91440" tIns="45720" rIns="91440" bIns="45720" rtlCol="0" anchor="ctr">
            <a:normAutofit/>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2909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1"/>
            <a:ext cx="10360501" cy="27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5/1/2012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Tree>
    <p:extLst>
      <p:ext uri="{BB962C8B-B14F-4D97-AF65-F5344CB8AC3E}">
        <p14:creationId xmlns:p14="http://schemas.microsoft.com/office/powerpoint/2010/main" val="312004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14.xml"/><Relationship Id="rId7" Type="http://schemas.openxmlformats.org/officeDocument/2006/relationships/oleObject" Target="../embeddings/oleObject6.bin"/><Relationship Id="rId2" Type="http://schemas.openxmlformats.org/officeDocument/2006/relationships/tags" Target="../tags/tag13.xml"/><Relationship Id="rId1" Type="http://schemas.openxmlformats.org/officeDocument/2006/relationships/vmlDrawing" Target="../drawings/vmlDrawing6.vml"/><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8.xml"/><Relationship Id="rId7" Type="http://schemas.openxmlformats.org/officeDocument/2006/relationships/oleObject" Target="../embeddings/oleObject4.bin"/><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2.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53433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 y="443054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 y="2645679"/>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0" y="129170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Razor Syntax Comparisons</a:t>
            </a:r>
            <a:endParaRPr lang="en-US" dirty="0"/>
          </a:p>
        </p:txBody>
      </p:sp>
      <p:sp>
        <p:nvSpPr>
          <p:cNvPr id="5" name="TextBox 4"/>
          <p:cNvSpPr txBox="1"/>
          <p:nvPr/>
        </p:nvSpPr>
        <p:spPr>
          <a:xfrm>
            <a:off x="5130026" y="1291700"/>
            <a:ext cx="396134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 </a:t>
            </a:r>
            <a:r>
              <a:rPr lang="en-US" sz="1400" b="1" dirty="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=i</a:t>
            </a:r>
            <a:r>
              <a:rPr lang="en-US" sz="1400" dirty="0" smtClean="0">
                <a:latin typeface="Consolas" pitchFamily="49" charset="0"/>
                <a:cs typeface="Consolas" pitchFamily="49" charset="0"/>
              </a:rPr>
              <a:t> </a:t>
            </a:r>
            <a:r>
              <a:rPr lang="en-US" sz="1400" b="1" dirty="0" smtClean="0">
                <a:solidFill>
                  <a:schemeClr val="accent1">
                    <a:lumMod val="60000"/>
                    <a:lumOff val="40000"/>
                  </a:schemeClr>
                </a:solidFill>
                <a:latin typeface="Consolas" pitchFamily="49" charset="0"/>
                <a:cs typeface="Consolas" pitchFamily="49" charset="0"/>
              </a:rPr>
              <a:t>%&gt;</a:t>
            </a:r>
            <a:r>
              <a:rPr lang="en-US" sz="1400" dirty="0" smtClean="0">
                <a:solidFill>
                  <a:schemeClr val="lt1">
                    <a:alpha val="99000"/>
                  </a:schemeClr>
                </a:solidFill>
                <a:latin typeface="Consolas" pitchFamily="49" charset="0"/>
                <a:cs typeface="Consolas" pitchFamily="49" charset="0"/>
              </a:rPr>
              <a:t>&lt;/li&gt;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7" name="TextBox 6"/>
          <p:cNvSpPr txBox="1"/>
          <p:nvPr/>
        </p:nvSpPr>
        <p:spPr>
          <a:xfrm>
            <a:off x="5127342" y="4430545"/>
            <a:ext cx="5686400"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i&lt;/li&gt;</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8" name="Rectangle 7"/>
          <p:cNvSpPr/>
          <p:nvPr/>
        </p:nvSpPr>
        <p:spPr>
          <a:xfrm>
            <a:off x="1337469" y="4430545"/>
            <a:ext cx="4410625"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Razor</a:t>
            </a:r>
            <a:r>
              <a:rPr lang="en-US" sz="3200" dirty="0">
                <a:solidFill>
                  <a:schemeClr val="accent2">
                    <a:alpha val="99000"/>
                  </a:schemeClr>
                </a:solidFill>
                <a:latin typeface="Segoe UI Light" pitchFamily="34" charset="0"/>
              </a:rPr>
              <a:t> </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9" name="Rectangle 8"/>
          <p:cNvSpPr/>
          <p:nvPr/>
        </p:nvSpPr>
        <p:spPr>
          <a:xfrm>
            <a:off x="1337469" y="1291700"/>
            <a:ext cx="4410625" cy="1077218"/>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Web Forms </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(6 markup transitions)</a:t>
            </a:r>
          </a:p>
        </p:txBody>
      </p:sp>
      <p:sp>
        <p:nvSpPr>
          <p:cNvPr id="10" name="TextBox 9"/>
          <p:cNvSpPr txBox="1"/>
          <p:nvPr/>
        </p:nvSpPr>
        <p:spPr>
          <a:xfrm>
            <a:off x="5130023" y="2645679"/>
            <a:ext cx="5686400"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b="1" dirty="0">
                <a:solidFill>
                  <a:schemeClr val="accent1">
                    <a:lumMod val="60000"/>
                    <a:lumOff val="40000"/>
                  </a:schemeClr>
                </a:solidFill>
                <a:latin typeface="Consolas" pitchFamily="49" charset="0"/>
                <a:cs typeface="Consolas" pitchFamily="49" charset="0"/>
              </a:rPr>
              <a:t>  &lt;?</a:t>
            </a:r>
            <a:r>
              <a:rPr lang="en-US" sz="1400" b="1" dirty="0" err="1">
                <a:solidFill>
                  <a:schemeClr val="accent1">
                    <a:lumMod val="60000"/>
                    <a:lumOff val="40000"/>
                  </a:schemeClr>
                </a:solidFill>
                <a:latin typeface="Consolas" pitchFamily="49" charset="0"/>
                <a:cs typeface="Consolas" pitchFamily="49" charset="0"/>
              </a:rPr>
              <a:t>php</a:t>
            </a:r>
            <a:r>
              <a:rPr lang="en-US" sz="1400" b="1" dirty="0">
                <a:solidFill>
                  <a:schemeClr val="accent1">
                    <a:lumMod val="60000"/>
                    <a:lumOff val="40000"/>
                  </a:schemeClr>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($i = 0; $i &lt; 10; $i++)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echo</a:t>
            </a:r>
            <a:r>
              <a:rPr lang="en-US" sz="1400" dirty="0" smtClean="0">
                <a:solidFill>
                  <a:schemeClr val="lt1">
                    <a:alpha val="99000"/>
                  </a:schemeClr>
                </a:solidFill>
                <a:latin typeface="Consolas" pitchFamily="49" charset="0"/>
                <a:cs typeface="Consolas" pitchFamily="49" charset="0"/>
              </a:rPr>
              <a:t>("&lt;li&gt;$i&lt;/li&gt;");</a:t>
            </a:r>
          </a:p>
          <a:p>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p>
          <a:p>
            <a:r>
              <a:rPr lang="en-US" sz="1400" b="1" dirty="0">
                <a:solidFill>
                  <a:schemeClr val="accent1">
                    <a:lumMod val="60000"/>
                    <a:lumOff val="40000"/>
                  </a:schemeClr>
                </a:solidFill>
                <a:latin typeface="Consolas" pitchFamily="49" charset="0"/>
                <a:cs typeface="Consolas" pitchFamily="49" charset="0"/>
              </a:rPr>
              <a:t>  ?&gt;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11" name="Rectangle 10"/>
          <p:cNvSpPr/>
          <p:nvPr/>
        </p:nvSpPr>
        <p:spPr>
          <a:xfrm>
            <a:off x="1369228" y="2645679"/>
            <a:ext cx="4609817"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PHP</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&amp; </a:t>
            </a:r>
            <a:r>
              <a:rPr lang="en-US" dirty="0">
                <a:solidFill>
                  <a:schemeClr val="tx2">
                    <a:alpha val="99000"/>
                  </a:schemeClr>
                </a:solidFill>
                <a:latin typeface="Segoe UI Light" pitchFamily="34" charset="0"/>
              </a:rPr>
              <a:t>an echo</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15" name="Rectangle 14"/>
          <p:cNvSpPr/>
          <p:nvPr/>
        </p:nvSpPr>
        <p:spPr bwMode="auto">
          <a:xfrm>
            <a:off x="9091367" y="1291700"/>
            <a:ext cx="1725056" cy="11695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433823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4067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28373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2711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2679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406796"/>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
        <p:nvSpPr>
          <p:cNvPr id="7" name="Rectangle 6"/>
          <p:cNvSpPr/>
          <p:nvPr/>
        </p:nvSpPr>
        <p:spPr>
          <a:xfrm>
            <a:off x="1370816" y="44067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2711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28373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28373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366962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 y="3733879"/>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bwMode="auto">
          <a:xfrm>
            <a:off x="-1" y="2608855"/>
            <a:ext cx="12188825" cy="95410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256075"/>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Commenting in Razor</a:t>
            </a:r>
            <a:endParaRPr lang="en-US" dirty="0"/>
          </a:p>
        </p:txBody>
      </p:sp>
      <p:sp>
        <p:nvSpPr>
          <p:cNvPr id="4" name="TextBox 3"/>
          <p:cNvSpPr txBox="1"/>
          <p:nvPr/>
        </p:nvSpPr>
        <p:spPr>
          <a:xfrm>
            <a:off x="5130025" y="1256075"/>
            <a:ext cx="56863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Hello World</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5" name="TextBox 4"/>
          <p:cNvSpPr txBox="1"/>
          <p:nvPr/>
        </p:nvSpPr>
        <p:spPr>
          <a:xfrm>
            <a:off x="5127340" y="3748589"/>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a:t>
            </a:r>
          </a:p>
        </p:txBody>
      </p:sp>
      <p:sp>
        <p:nvSpPr>
          <p:cNvPr id="6" name="Rectangle 5"/>
          <p:cNvSpPr/>
          <p:nvPr/>
        </p:nvSpPr>
        <p:spPr>
          <a:xfrm>
            <a:off x="1366546" y="3748589"/>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Both</a:t>
            </a:r>
          </a:p>
        </p:txBody>
      </p:sp>
      <p:sp>
        <p:nvSpPr>
          <p:cNvPr id="7" name="Rectangle 6"/>
          <p:cNvSpPr/>
          <p:nvPr/>
        </p:nvSpPr>
        <p:spPr>
          <a:xfrm>
            <a:off x="1369225" y="1256075"/>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Markup</a:t>
            </a:r>
          </a:p>
        </p:txBody>
      </p:sp>
      <p:sp>
        <p:nvSpPr>
          <p:cNvPr id="8" name="TextBox 7"/>
          <p:cNvSpPr txBox="1"/>
          <p:nvPr/>
        </p:nvSpPr>
        <p:spPr>
          <a:xfrm>
            <a:off x="5130024" y="2610054"/>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a:t>
            </a:r>
          </a:p>
        </p:txBody>
      </p:sp>
      <p:sp>
        <p:nvSpPr>
          <p:cNvPr id="9" name="Rectangle 8"/>
          <p:cNvSpPr/>
          <p:nvPr/>
        </p:nvSpPr>
        <p:spPr>
          <a:xfrm>
            <a:off x="1369228" y="2547299"/>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Code</a:t>
            </a:r>
          </a:p>
        </p:txBody>
      </p:sp>
    </p:spTree>
    <p:extLst>
      <p:ext uri="{BB962C8B-B14F-4D97-AF65-F5344CB8AC3E}">
        <p14:creationId xmlns:p14="http://schemas.microsoft.com/office/powerpoint/2010/main" val="376770622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47897"/>
          </a:xfrm>
        </p:spPr>
        <p:txBody>
          <a:bodyPr/>
          <a:lstStyle/>
          <a:p>
            <a:r>
              <a:rPr lang="en-US" dirty="0" smtClean="0"/>
              <a:t>Razor tools for a Consistent Look</a:t>
            </a:r>
            <a:endParaRPr lang="en-US" dirty="0"/>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2" name="Text Placeholder 1"/>
          <p:cNvSpPr>
            <a:spLocks noGrp="1"/>
          </p:cNvSpPr>
          <p:nvPr>
            <p:ph type="body" sz="quarter" idx="10"/>
          </p:nvPr>
        </p:nvSpPr>
        <p:spPr/>
        <p:txBody>
          <a:bodyPr/>
          <a:lstStyle/>
          <a:p>
            <a:endParaRPr lang="en-US"/>
          </a:p>
        </p:txBody>
      </p:sp>
      <p:grpSp>
        <p:nvGrpSpPr>
          <p:cNvPr id="9" name="Group 8"/>
          <p:cNvGrpSpPr/>
          <p:nvPr/>
        </p:nvGrpSpPr>
        <p:grpSpPr>
          <a:xfrm>
            <a:off x="517525" y="1420813"/>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Layouts</a:t>
              </a:r>
              <a:endParaRPr lang="en-US" dirty="0">
                <a:solidFill>
                  <a:schemeClr val="bg1">
                    <a:alpha val="99000"/>
                  </a:schemeClr>
                </a:solidFill>
              </a:endParaRP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smtClean="0">
                  <a:solidFill>
                    <a:schemeClr val="tx1">
                      <a:lumMod val="75000"/>
                      <a:lumOff val="25000"/>
                      <a:alpha val="99000"/>
                    </a:schemeClr>
                  </a:solidFill>
                </a:rPr>
                <a:t>Consistent structure, </a:t>
              </a:r>
              <a:r>
                <a:rPr lang="fr-FR" sz="2000" dirty="0" err="1" smtClean="0">
                  <a:solidFill>
                    <a:schemeClr val="tx1">
                      <a:lumMod val="75000"/>
                      <a:lumOff val="25000"/>
                      <a:alpha val="99000"/>
                    </a:schemeClr>
                  </a:solidFill>
                </a:rPr>
                <a:t>organization</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Includes</a:t>
              </a:r>
              <a:r>
                <a:rPr lang="fr-FR" sz="2000" dirty="0" smtClean="0">
                  <a:solidFill>
                    <a:schemeClr val="tx1">
                      <a:lumMod val="75000"/>
                      <a:lumOff val="25000"/>
                      <a:alpha val="99000"/>
                    </a:schemeClr>
                  </a:solidFill>
                </a:rPr>
                <a:t> </a:t>
              </a:r>
              <a:r>
                <a:rPr lang="fr-FR" sz="2000" dirty="0" smtClean="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Master Pages </a:t>
              </a:r>
              <a:r>
                <a:rPr lang="fr-FR" sz="2000" dirty="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Layouts</a:t>
              </a:r>
              <a:r>
                <a:rPr lang="fr-FR" sz="2000" dirty="0" smtClean="0">
                  <a:solidFill>
                    <a:schemeClr val="tx1">
                      <a:lumMod val="75000"/>
                      <a:lumOff val="25000"/>
                      <a:alpha val="99000"/>
                    </a:schemeClr>
                  </a:solidFill>
                </a:rPr>
                <a:t>)</a:t>
              </a:r>
              <a:endParaRPr lang="fr-FR" sz="2000" dirty="0">
                <a:solidFill>
                  <a:schemeClr val="tx1">
                    <a:lumMod val="75000"/>
                    <a:lumOff val="25000"/>
                    <a:alpha val="99000"/>
                  </a:schemeClr>
                </a:solidFill>
              </a:endParaRPr>
            </a:p>
          </p:txBody>
        </p:sp>
      </p:grpSp>
      <p:grpSp>
        <p:nvGrpSpPr>
          <p:cNvPr id="12" name="Group 11"/>
          <p:cNvGrpSpPr/>
          <p:nvPr/>
        </p:nvGrpSpPr>
        <p:grpSpPr>
          <a:xfrm>
            <a:off x="509588" y="4666488"/>
            <a:ext cx="11158537" cy="1451783"/>
            <a:chOff x="517525" y="1420813"/>
            <a:chExt cx="11158537" cy="1451783"/>
          </a:xfrm>
        </p:grpSpPr>
        <p:sp>
          <p:nvSpPr>
            <p:cNvPr id="13" name="Rectangle 1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Pages</a:t>
              </a:r>
              <a:endParaRPr lang="en-US" dirty="0">
                <a:solidFill>
                  <a:schemeClr val="bg1">
                    <a:alpha val="99000"/>
                  </a:schemeClr>
                </a:solidFill>
              </a:endParaRPr>
            </a:p>
          </p:txBody>
        </p:sp>
        <p:sp>
          <p:nvSpPr>
            <p:cNvPr id="15" name="Rectangle 14"/>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smtClean="0">
                  <a:solidFill>
                    <a:schemeClr val="tx1">
                      <a:lumMod val="75000"/>
                      <a:lumOff val="25000"/>
                      <a:alpha val="99000"/>
                    </a:schemeClr>
                  </a:solidFill>
                </a:rPr>
                <a:t>Include</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other</a:t>
              </a:r>
              <a:r>
                <a:rPr lang="fr-FR" sz="2000" dirty="0" smtClean="0">
                  <a:solidFill>
                    <a:schemeClr val="tx1">
                      <a:lumMod val="75000"/>
                      <a:lumOff val="25000"/>
                      <a:alpha val="99000"/>
                    </a:schemeClr>
                  </a:solidFill>
                </a:rPr>
                <a:t> pages </a:t>
              </a:r>
              <a:r>
                <a:rPr lang="fr-FR" sz="2000" dirty="0" err="1" smtClean="0">
                  <a:solidFill>
                    <a:schemeClr val="tx1">
                      <a:lumMod val="75000"/>
                      <a:lumOff val="25000"/>
                      <a:alpha val="99000"/>
                    </a:schemeClr>
                  </a:solidFill>
                </a:rPr>
                <a:t>that</a:t>
              </a:r>
              <a:r>
                <a:rPr lang="fr-FR" sz="2000" dirty="0" smtClean="0">
                  <a:solidFill>
                    <a:schemeClr val="tx1">
                      <a:lumMod val="75000"/>
                      <a:lumOff val="25000"/>
                      <a:alpha val="99000"/>
                    </a:schemeClr>
                  </a:solidFill>
                </a:rPr>
                <a:t> change </a:t>
              </a:r>
              <a:r>
                <a:rPr lang="fr-FR" sz="2000" dirty="0" err="1" smtClean="0">
                  <a:solidFill>
                    <a:schemeClr val="tx1">
                      <a:lumMod val="75000"/>
                      <a:lumOff val="25000"/>
                      <a:alpha val="99000"/>
                    </a:schemeClr>
                  </a:solidFill>
                </a:rPr>
                <a:t>infrequently</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into</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other</a:t>
              </a:r>
              <a:r>
                <a:rPr lang="fr-FR" sz="2000" dirty="0" smtClean="0">
                  <a:solidFill>
                    <a:schemeClr val="tx1">
                      <a:lumMod val="75000"/>
                      <a:lumOff val="25000"/>
                      <a:alpha val="99000"/>
                    </a:schemeClr>
                  </a:solidFill>
                </a:rPr>
                <a:t> pages</a:t>
              </a:r>
              <a:endParaRPr lang="fr-FR" sz="2000" dirty="0">
                <a:solidFill>
                  <a:schemeClr val="tx1">
                    <a:lumMod val="75000"/>
                    <a:lumOff val="25000"/>
                    <a:alpha val="99000"/>
                  </a:schemeClr>
                </a:solidFill>
              </a:endParaRPr>
            </a:p>
          </p:txBody>
        </p:sp>
      </p:grpSp>
      <p:grpSp>
        <p:nvGrpSpPr>
          <p:cNvPr id="16" name="Group 15"/>
          <p:cNvGrpSpPr/>
          <p:nvPr/>
        </p:nvGrpSpPr>
        <p:grpSpPr>
          <a:xfrm>
            <a:off x="509588" y="3043650"/>
            <a:ext cx="11158537" cy="1451783"/>
            <a:chOff x="517525" y="1420813"/>
            <a:chExt cx="11158537" cy="1451783"/>
          </a:xfrm>
        </p:grpSpPr>
        <p:sp>
          <p:nvSpPr>
            <p:cNvPr id="17" name="Rectangle 1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Sections</a:t>
              </a:r>
              <a:endParaRPr lang="en-US" dirty="0">
                <a:solidFill>
                  <a:schemeClr val="bg1">
                    <a:alpha val="99000"/>
                  </a:schemeClr>
                </a:solidFill>
              </a:endParaRPr>
            </a:p>
          </p:txBody>
        </p:sp>
        <p:sp>
          <p:nvSpPr>
            <p:cNvPr id="18" name="Rectangle 1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smtClean="0">
                  <a:solidFill>
                    <a:schemeClr val="tx1">
                      <a:lumMod val="75000"/>
                      <a:lumOff val="25000"/>
                      <a:alpha val="99000"/>
                    </a:schemeClr>
                  </a:solidFill>
                </a:rPr>
                <a:t>Named</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regions</a:t>
              </a:r>
              <a:r>
                <a:rPr lang="fr-FR" sz="2000" dirty="0" smtClean="0">
                  <a:solidFill>
                    <a:schemeClr val="tx1">
                      <a:lumMod val="75000"/>
                      <a:lumOff val="25000"/>
                      <a:alpha val="99000"/>
                    </a:schemeClr>
                  </a:solidFill>
                </a:rPr>
                <a:t> of </a:t>
              </a:r>
              <a:r>
                <a:rPr lang="fr-FR" sz="2000" dirty="0" err="1" smtClean="0">
                  <a:solidFill>
                    <a:schemeClr val="tx1">
                      <a:lumMod val="75000"/>
                      <a:lumOff val="25000"/>
                      <a:alpha val="99000"/>
                    </a:schemeClr>
                  </a:solidFill>
                </a:rPr>
                <a:t>dynamic</a:t>
              </a:r>
              <a:r>
                <a:rPr lang="fr-FR" sz="2000" dirty="0" smtClean="0">
                  <a:solidFill>
                    <a:schemeClr val="tx1">
                      <a:lumMod val="75000"/>
                      <a:lumOff val="25000"/>
                      <a:alpha val="99000"/>
                    </a:schemeClr>
                  </a:solidFill>
                </a:rPr>
                <a:t> code</a:t>
              </a:r>
              <a:endParaRPr lang="fr-FR" sz="2000" dirty="0">
                <a:solidFill>
                  <a:schemeClr val="tx1">
                    <a:lumMod val="75000"/>
                    <a:lumOff val="25000"/>
                    <a:alpha val="99000"/>
                  </a:schemeClr>
                </a:solidFill>
              </a:endParaRPr>
            </a:p>
          </p:txBody>
        </p:sp>
      </p:grpSp>
    </p:spTree>
    <p:extLst>
      <p:ext uri="{BB962C8B-B14F-4D97-AF65-F5344CB8AC3E}">
        <p14:creationId xmlns:p14="http://schemas.microsoft.com/office/powerpoint/2010/main" val="103392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132580"/>
            <a:ext cx="12188825" cy="203132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158338"/>
            <a:ext cx="12188825" cy="181266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Layout Syntax</a:t>
            </a:r>
            <a:endParaRPr lang="en-US" sz="4800" dirty="0"/>
          </a:p>
        </p:txBody>
      </p:sp>
      <p:sp>
        <p:nvSpPr>
          <p:cNvPr id="5" name="TextBox 4"/>
          <p:cNvSpPr txBox="1"/>
          <p:nvPr/>
        </p:nvSpPr>
        <p:spPr>
          <a:xfrm>
            <a:off x="5130025" y="1155118"/>
            <a:ext cx="621189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&lt;html&gt;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&lt;title&gt;Simple Layout&lt;/title&gt;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&lt;body&gt;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RenderBody</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&lt;/body&gt;</a:t>
            </a:r>
          </a:p>
          <a:p>
            <a:r>
              <a:rPr lang="en-US" sz="1400" dirty="0">
                <a:solidFill>
                  <a:schemeClr val="lt1">
                    <a:alpha val="99000"/>
                  </a:schemeClr>
                </a:solidFill>
                <a:latin typeface="Consolas" pitchFamily="49" charset="0"/>
                <a:cs typeface="Consolas" pitchFamily="49" charset="0"/>
              </a:rPr>
              <a:t>&lt;/html&gt;</a:t>
            </a:r>
          </a:p>
        </p:txBody>
      </p:sp>
      <p:sp>
        <p:nvSpPr>
          <p:cNvPr id="8" name="Rectangle 7"/>
          <p:cNvSpPr/>
          <p:nvPr/>
        </p:nvSpPr>
        <p:spPr>
          <a:xfrm>
            <a:off x="433839" y="1158338"/>
            <a:ext cx="2547492" cy="1354217"/>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Define your layout</a:t>
            </a:r>
            <a:br>
              <a:rPr lang="en-US" dirty="0" smtClean="0">
                <a:solidFill>
                  <a:schemeClr val="tx2">
                    <a:alpha val="99000"/>
                  </a:schemeClr>
                </a:solidFill>
                <a:latin typeface="Segoe UI Light" pitchFamily="34" charset="0"/>
              </a:rPr>
            </a:br>
            <a:r>
              <a:rPr lang="en-US" sz="1800" dirty="0" smtClean="0">
                <a:solidFill>
                  <a:schemeClr val="tx2">
                    <a:alpha val="99000"/>
                  </a:schemeClr>
                </a:solidFill>
                <a:latin typeface="Segoe UI Light" pitchFamily="34" charset="0"/>
              </a:rPr>
              <a:t>/Shared/_</a:t>
            </a:r>
            <a:r>
              <a:rPr lang="en-US" sz="1800" dirty="0" err="1" smtClean="0">
                <a:solidFill>
                  <a:schemeClr val="tx2">
                    <a:alpha val="99000"/>
                  </a:schemeClr>
                </a:solidFill>
                <a:latin typeface="Segoe UI Light" pitchFamily="34" charset="0"/>
              </a:rPr>
              <a:t>Layout.cshtml</a:t>
            </a:r>
            <a:endParaRPr lang="en-US" dirty="0">
              <a:solidFill>
                <a:schemeClr val="tx2">
                  <a:alpha val="99000"/>
                </a:schemeClr>
              </a:solidFill>
              <a:latin typeface="Segoe UI Light" pitchFamily="34" charset="0"/>
            </a:endParaRPr>
          </a:p>
        </p:txBody>
      </p:sp>
      <p:sp>
        <p:nvSpPr>
          <p:cNvPr id="9" name="TextBox 8"/>
          <p:cNvSpPr txBox="1"/>
          <p:nvPr/>
        </p:nvSpPr>
        <p:spPr>
          <a:xfrm>
            <a:off x="5130024" y="3132581"/>
            <a:ext cx="6211893"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Layout = "/Shared/_</a:t>
            </a:r>
            <a:r>
              <a:rPr lang="en-US" sz="1400" dirty="0" err="1">
                <a:solidFill>
                  <a:schemeClr val="lt1">
                    <a:alpha val="99000"/>
                  </a:schemeClr>
                </a:solidFill>
                <a:latin typeface="Consolas" pitchFamily="49" charset="0"/>
                <a:cs typeface="Consolas" pitchFamily="49" charset="0"/>
              </a:rPr>
              <a:t>Layout.cshtml</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&lt;p&gt;</a:t>
            </a:r>
          </a:p>
          <a:p>
            <a:r>
              <a:rPr lang="en-US" sz="1400" dirty="0">
                <a:solidFill>
                  <a:schemeClr val="lt1">
                    <a:alpha val="99000"/>
                  </a:schemeClr>
                </a:solidFill>
                <a:latin typeface="Consolas" pitchFamily="49" charset="0"/>
                <a:cs typeface="Consolas" pitchFamily="49" charset="0"/>
              </a:rPr>
              <a:t>   My content goes here</a:t>
            </a:r>
          </a:p>
          <a:p>
            <a:r>
              <a:rPr lang="en-US" sz="1400" dirty="0">
                <a:solidFill>
                  <a:schemeClr val="lt1">
                    <a:alpha val="99000"/>
                  </a:schemeClr>
                </a:solidFill>
                <a:latin typeface="Consolas" pitchFamily="49" charset="0"/>
                <a:cs typeface="Consolas" pitchFamily="49" charset="0"/>
              </a:rPr>
              <a:t>&lt;/p</a:t>
            </a:r>
            <a:r>
              <a:rPr lang="en-US" sz="1400" dirty="0" smtClean="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0" name="Rectangle 9"/>
          <p:cNvSpPr/>
          <p:nvPr/>
        </p:nvSpPr>
        <p:spPr>
          <a:xfrm>
            <a:off x="433839" y="3132581"/>
            <a:ext cx="2825069" cy="1723549"/>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Reference the layout</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from your pages</a:t>
            </a:r>
            <a:br>
              <a:rPr lang="en-US" dirty="0" smtClean="0">
                <a:solidFill>
                  <a:schemeClr val="tx2">
                    <a:alpha val="99000"/>
                  </a:schemeClr>
                </a:solidFill>
                <a:latin typeface="Segoe UI Light" pitchFamily="34" charset="0"/>
              </a:rPr>
            </a:br>
            <a:r>
              <a:rPr lang="en-US" sz="1800" dirty="0" smtClean="0">
                <a:solidFill>
                  <a:schemeClr val="tx2">
                    <a:alpha val="99000"/>
                  </a:schemeClr>
                </a:solidFill>
                <a:latin typeface="Segoe UI Light" pitchFamily="34" charset="0"/>
              </a:rPr>
              <a:t>/</a:t>
            </a:r>
            <a:r>
              <a:rPr lang="en-US" sz="1800" dirty="0" err="1" smtClean="0">
                <a:solidFill>
                  <a:schemeClr val="tx2">
                    <a:alpha val="99000"/>
                  </a:schemeClr>
                </a:solidFill>
                <a:latin typeface="Segoe UI Light" pitchFamily="34" charset="0"/>
              </a:rPr>
              <a:t>Default.cshtml</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171135164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334606"/>
            <a:ext cx="12188825" cy="289310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158337"/>
            <a:ext cx="12188825" cy="20281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a:t>Use Sections to Organize Your Pages</a:t>
            </a:r>
          </a:p>
        </p:txBody>
      </p:sp>
      <p:sp>
        <p:nvSpPr>
          <p:cNvPr id="5" name="TextBox 4"/>
          <p:cNvSpPr txBox="1"/>
          <p:nvPr/>
        </p:nvSpPr>
        <p:spPr>
          <a:xfrm>
            <a:off x="5130025" y="1155118"/>
            <a:ext cx="6211891"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&lt;html&gt;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&lt;title&gt;Simple Layout&lt;/title&gt;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&lt;body&gt; </a:t>
            </a:r>
          </a:p>
          <a:p>
            <a:r>
              <a:rPr lang="en-US" sz="1400" dirty="0">
                <a:solidFill>
                  <a:schemeClr val="accent4">
                    <a:lumMod val="40000"/>
                    <a:lumOff val="60000"/>
                    <a:alpha val="99000"/>
                  </a:schemeClr>
                </a:solidFill>
                <a:latin typeface="Consolas" pitchFamily="49" charset="0"/>
                <a:cs typeface="Consolas" pitchFamily="49" charset="0"/>
              </a:rPr>
              <a:t>        @</a:t>
            </a:r>
            <a:r>
              <a:rPr lang="en-US" sz="1400" dirty="0" err="1">
                <a:solidFill>
                  <a:schemeClr val="accent4">
                    <a:lumMod val="40000"/>
                    <a:lumOff val="60000"/>
                    <a:alpha val="99000"/>
                  </a:schemeClr>
                </a:solidFill>
                <a:latin typeface="Consolas" pitchFamily="49" charset="0"/>
                <a:cs typeface="Consolas" pitchFamily="49" charset="0"/>
              </a:rPr>
              <a:t>RenderSection</a:t>
            </a:r>
            <a:r>
              <a:rPr lang="en-US" sz="1400" dirty="0">
                <a:solidFill>
                  <a:schemeClr val="accent4">
                    <a:lumMod val="40000"/>
                    <a:lumOff val="60000"/>
                    <a:alpha val="99000"/>
                  </a:schemeClr>
                </a:solidFill>
                <a:latin typeface="Consolas" pitchFamily="49" charset="0"/>
                <a:cs typeface="Consolas" pitchFamily="49" charset="0"/>
              </a:rPr>
              <a:t>("Menu")</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RenderBody</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&lt;/body&gt;</a:t>
            </a:r>
          </a:p>
          <a:p>
            <a:r>
              <a:rPr lang="en-US" sz="1400" dirty="0">
                <a:solidFill>
                  <a:schemeClr val="lt1">
                    <a:alpha val="99000"/>
                  </a:schemeClr>
                </a:solidFill>
                <a:latin typeface="Consolas" pitchFamily="49" charset="0"/>
                <a:cs typeface="Consolas" pitchFamily="49" charset="0"/>
              </a:rPr>
              <a:t>&lt;/html&gt;</a:t>
            </a:r>
          </a:p>
        </p:txBody>
      </p:sp>
      <p:sp>
        <p:nvSpPr>
          <p:cNvPr id="8" name="Rectangle 7"/>
          <p:cNvSpPr/>
          <p:nvPr/>
        </p:nvSpPr>
        <p:spPr>
          <a:xfrm>
            <a:off x="433839" y="1158338"/>
            <a:ext cx="423321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Create the Section:</a:t>
            </a:r>
          </a:p>
          <a:p>
            <a:r>
              <a:rPr lang="en-US" dirty="0">
                <a:solidFill>
                  <a:schemeClr val="tx2">
                    <a:alpha val="99000"/>
                  </a:schemeClr>
                </a:solidFill>
                <a:latin typeface="Segoe UI Light" pitchFamily="34" charset="0"/>
              </a:rPr>
              <a:t>/Shared/_</a:t>
            </a:r>
            <a:r>
              <a:rPr lang="en-US" dirty="0" err="1">
                <a:solidFill>
                  <a:schemeClr val="tx2">
                    <a:alpha val="99000"/>
                  </a:schemeClr>
                </a:solidFill>
                <a:latin typeface="Segoe UI Light" pitchFamily="34" charset="0"/>
              </a:rPr>
              <a:t>Layout.cshtml</a:t>
            </a:r>
            <a:endParaRPr lang="en-US" dirty="0">
              <a:solidFill>
                <a:schemeClr val="tx2">
                  <a:alpha val="99000"/>
                </a:schemeClr>
              </a:solidFill>
              <a:latin typeface="Segoe UI Light" pitchFamily="34" charset="0"/>
            </a:endParaRPr>
          </a:p>
        </p:txBody>
      </p:sp>
      <p:sp>
        <p:nvSpPr>
          <p:cNvPr id="9" name="TextBox 8"/>
          <p:cNvSpPr txBox="1"/>
          <p:nvPr/>
        </p:nvSpPr>
        <p:spPr>
          <a:xfrm>
            <a:off x="5130024" y="3334608"/>
            <a:ext cx="6211893"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Layout = "/Shared/_</a:t>
            </a:r>
            <a:r>
              <a:rPr lang="en-US" sz="1400" dirty="0" err="1">
                <a:solidFill>
                  <a:schemeClr val="lt1">
                    <a:alpha val="99000"/>
                  </a:schemeClr>
                </a:solidFill>
                <a:latin typeface="Consolas" pitchFamily="49" charset="0"/>
                <a:cs typeface="Consolas" pitchFamily="49" charset="0"/>
              </a:rPr>
              <a:t>Layout.cshtml</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@section Menu {</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pageMenu</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&lt;li&gt;Option 1&lt;/li&gt;</a:t>
            </a:r>
          </a:p>
          <a:p>
            <a:r>
              <a:rPr lang="en-US" sz="1400" dirty="0">
                <a:solidFill>
                  <a:schemeClr val="lt1">
                    <a:alpha val="99000"/>
                  </a:schemeClr>
                </a:solidFill>
                <a:latin typeface="Consolas" pitchFamily="49" charset="0"/>
                <a:cs typeface="Consolas" pitchFamily="49" charset="0"/>
              </a:rPr>
              <a:t>	&lt;li&gt;Option 2&lt;/li&gt;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&lt;p&gt;</a:t>
            </a:r>
          </a:p>
          <a:p>
            <a:r>
              <a:rPr lang="en-US" sz="1400" dirty="0">
                <a:solidFill>
                  <a:schemeClr val="lt1">
                    <a:alpha val="99000"/>
                  </a:schemeClr>
                </a:solidFill>
                <a:latin typeface="Consolas" pitchFamily="49" charset="0"/>
                <a:cs typeface="Consolas" pitchFamily="49" charset="0"/>
              </a:rPr>
              <a:t>   My content goes here</a:t>
            </a:r>
          </a:p>
          <a:p>
            <a:r>
              <a:rPr lang="en-US" sz="1400" dirty="0">
                <a:solidFill>
                  <a:schemeClr val="lt1">
                    <a:alpha val="99000"/>
                  </a:schemeClr>
                </a:solidFill>
                <a:latin typeface="Consolas" pitchFamily="49" charset="0"/>
                <a:cs typeface="Consolas" pitchFamily="49" charset="0"/>
              </a:rPr>
              <a:t>&lt;/p&gt;</a:t>
            </a:r>
          </a:p>
        </p:txBody>
      </p:sp>
      <p:sp>
        <p:nvSpPr>
          <p:cNvPr id="10" name="Rectangle 9"/>
          <p:cNvSpPr/>
          <p:nvPr/>
        </p:nvSpPr>
        <p:spPr>
          <a:xfrm>
            <a:off x="433839" y="3334608"/>
            <a:ext cx="4341253"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Embed the Section:</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a:t>
            </a:r>
            <a:r>
              <a:rPr lang="en-US" dirty="0" err="1" smtClean="0">
                <a:solidFill>
                  <a:schemeClr val="tx2">
                    <a:alpha val="99000"/>
                  </a:schemeClr>
                </a:solidFill>
                <a:latin typeface="Segoe UI Light" pitchFamily="34" charset="0"/>
              </a:rPr>
              <a:t>MyPage.cshtml</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188245702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4961" y="1299442"/>
            <a:ext cx="12188825" cy="138499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Use </a:t>
            </a:r>
            <a:r>
              <a:rPr lang="en-US" sz="4800" dirty="0" err="1" smtClean="0"/>
              <a:t>RenderPage</a:t>
            </a:r>
            <a:r>
              <a:rPr lang="en-US" sz="4800" dirty="0" smtClean="0"/>
              <a:t> to Include Static Content</a:t>
            </a:r>
            <a:endParaRPr lang="en-US" sz="4800" dirty="0"/>
          </a:p>
        </p:txBody>
      </p:sp>
      <p:grpSp>
        <p:nvGrpSpPr>
          <p:cNvPr id="2" name="Group 1"/>
          <p:cNvGrpSpPr/>
          <p:nvPr/>
        </p:nvGrpSpPr>
        <p:grpSpPr>
          <a:xfrm>
            <a:off x="24961" y="2813717"/>
            <a:ext cx="12188825" cy="2246769"/>
            <a:chOff x="871870" y="5057266"/>
            <a:chExt cx="12188825" cy="2246769"/>
          </a:xfrm>
        </p:grpSpPr>
        <p:sp>
          <p:nvSpPr>
            <p:cNvPr id="14" name="Rectangle 13"/>
            <p:cNvSpPr/>
            <p:nvPr/>
          </p:nvSpPr>
          <p:spPr bwMode="auto">
            <a:xfrm>
              <a:off x="871870" y="5060485"/>
              <a:ext cx="12188825" cy="22435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6001895" y="5057266"/>
              <a:ext cx="6211891" cy="224676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&lt;html&gt;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&lt;title&gt;Simple Layout&lt;/title&gt;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&lt;body&gt;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RenderSection</a:t>
              </a:r>
              <a:r>
                <a:rPr lang="en-US" sz="1400" dirty="0">
                  <a:solidFill>
                    <a:schemeClr val="lt1">
                      <a:alpha val="99000"/>
                    </a:schemeClr>
                  </a:solidFill>
                  <a:latin typeface="Consolas" pitchFamily="49" charset="0"/>
                  <a:cs typeface="Consolas" pitchFamily="49" charset="0"/>
                </a:rPr>
                <a:t>("Menu")</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RenderBody</a:t>
              </a:r>
              <a:r>
                <a:rPr lang="en-US" sz="1400" dirty="0">
                  <a:solidFill>
                    <a:schemeClr val="lt1">
                      <a:alpha val="99000"/>
                    </a:schemeClr>
                  </a:solidFill>
                  <a:latin typeface="Consolas" pitchFamily="49" charset="0"/>
                  <a:cs typeface="Consolas" pitchFamily="49" charset="0"/>
                </a:rPr>
                <a:t>()</a:t>
              </a:r>
            </a:p>
            <a:p>
              <a:r>
                <a:rPr lang="en-US" sz="1400" dirty="0">
                  <a:solidFill>
                    <a:schemeClr val="accent4">
                      <a:lumMod val="40000"/>
                      <a:lumOff val="60000"/>
                      <a:alpha val="99000"/>
                    </a:schemeClr>
                  </a:solidFill>
                  <a:latin typeface="Consolas" pitchFamily="49" charset="0"/>
                  <a:cs typeface="Consolas" pitchFamily="49" charset="0"/>
                </a:rPr>
                <a:t>        @</a:t>
              </a:r>
              <a:r>
                <a:rPr lang="en-US" sz="1400" dirty="0" err="1">
                  <a:solidFill>
                    <a:schemeClr val="accent4">
                      <a:lumMod val="40000"/>
                      <a:lumOff val="60000"/>
                      <a:alpha val="99000"/>
                    </a:schemeClr>
                  </a:solidFill>
                  <a:latin typeface="Consolas" pitchFamily="49" charset="0"/>
                  <a:cs typeface="Consolas" pitchFamily="49" charset="0"/>
                </a:rPr>
                <a:t>RenderPage</a:t>
              </a:r>
              <a:r>
                <a:rPr lang="en-US" sz="1400" dirty="0">
                  <a:solidFill>
                    <a:schemeClr val="accent4">
                      <a:lumMod val="40000"/>
                      <a:lumOff val="60000"/>
                      <a:alpha val="99000"/>
                    </a:schemeClr>
                  </a:solidFill>
                  <a:latin typeface="Consolas" pitchFamily="49" charset="0"/>
                  <a:cs typeface="Consolas" pitchFamily="49" charset="0"/>
                </a:rPr>
                <a:t>("/Shared/_</a:t>
              </a:r>
              <a:r>
                <a:rPr lang="en-US" sz="1400" dirty="0" err="1">
                  <a:solidFill>
                    <a:schemeClr val="accent4">
                      <a:lumMod val="40000"/>
                      <a:lumOff val="60000"/>
                      <a:alpha val="99000"/>
                    </a:schemeClr>
                  </a:solidFill>
                  <a:latin typeface="Consolas" pitchFamily="49" charset="0"/>
                  <a:cs typeface="Consolas" pitchFamily="49" charset="0"/>
                </a:rPr>
                <a:t>Footer.cshtml</a:t>
              </a:r>
              <a:r>
                <a:rPr lang="en-US" sz="1400" dirty="0">
                  <a:solidFill>
                    <a:schemeClr val="accent4">
                      <a:lumMod val="40000"/>
                      <a:lumOff val="60000"/>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&lt;/body&gt;</a:t>
              </a:r>
            </a:p>
            <a:p>
              <a:r>
                <a:rPr lang="en-US" sz="1400" dirty="0">
                  <a:solidFill>
                    <a:schemeClr val="lt1">
                      <a:alpha val="99000"/>
                    </a:schemeClr>
                  </a:solidFill>
                  <a:latin typeface="Consolas" pitchFamily="49" charset="0"/>
                  <a:cs typeface="Consolas" pitchFamily="49" charset="0"/>
                </a:rPr>
                <a:t>&lt;/html&gt;</a:t>
              </a:r>
            </a:p>
          </p:txBody>
        </p:sp>
        <p:sp>
          <p:nvSpPr>
            <p:cNvPr id="8" name="Rectangle 7"/>
            <p:cNvSpPr/>
            <p:nvPr/>
          </p:nvSpPr>
          <p:spPr>
            <a:xfrm>
              <a:off x="1305709" y="5060486"/>
              <a:ext cx="4530407"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Include it in Another</a:t>
              </a:r>
            </a:p>
            <a:p>
              <a:r>
                <a:rPr lang="en-US" dirty="0">
                  <a:solidFill>
                    <a:schemeClr val="tx2">
                      <a:alpha val="99000"/>
                    </a:schemeClr>
                  </a:solidFill>
                  <a:latin typeface="Segoe UI Light" pitchFamily="34" charset="0"/>
                </a:rPr>
                <a:t>/Shared/_</a:t>
              </a:r>
              <a:r>
                <a:rPr lang="en-US" dirty="0" err="1">
                  <a:solidFill>
                    <a:schemeClr val="tx2">
                      <a:alpha val="99000"/>
                    </a:schemeClr>
                  </a:solidFill>
                  <a:latin typeface="Segoe UI Light" pitchFamily="34" charset="0"/>
                </a:rPr>
                <a:t>Layout.cshtml</a:t>
              </a:r>
              <a:endParaRPr lang="en-US" dirty="0">
                <a:solidFill>
                  <a:schemeClr val="tx2">
                    <a:alpha val="99000"/>
                  </a:schemeClr>
                </a:solidFill>
                <a:latin typeface="Segoe UI Light" pitchFamily="34" charset="0"/>
              </a:endParaRPr>
            </a:p>
          </p:txBody>
        </p:sp>
      </p:grpSp>
      <p:sp>
        <p:nvSpPr>
          <p:cNvPr id="9" name="TextBox 8"/>
          <p:cNvSpPr txBox="1"/>
          <p:nvPr/>
        </p:nvSpPr>
        <p:spPr>
          <a:xfrm>
            <a:off x="5154985" y="1299444"/>
            <a:ext cx="6211893"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&lt;footer&gt;</a:t>
            </a:r>
          </a:p>
          <a:p>
            <a:r>
              <a:rPr lang="en-US" sz="1400" dirty="0" smtClean="0">
                <a:solidFill>
                  <a:schemeClr val="lt1">
                    <a:alpha val="99000"/>
                  </a:schemeClr>
                </a:solidFill>
                <a:latin typeface="Consolas" pitchFamily="49" charset="0"/>
                <a:cs typeface="Consolas" pitchFamily="49" charset="0"/>
              </a:rPr>
              <a:t>   &lt;</a:t>
            </a:r>
            <a:r>
              <a:rPr lang="en-US" sz="1400" dirty="0">
                <a:solidFill>
                  <a:schemeClr val="lt1">
                    <a:alpha val="99000"/>
                  </a:schemeClr>
                </a:solidFill>
                <a:latin typeface="Consolas" pitchFamily="49" charset="0"/>
                <a:cs typeface="Consolas" pitchFamily="49" charset="0"/>
              </a:rPr>
              <a:t>div class</a:t>
            </a:r>
            <a:r>
              <a:rPr lang="en-US" sz="1400" dirty="0" smtClean="0">
                <a:solidFill>
                  <a:schemeClr val="lt1">
                    <a:alpha val="99000"/>
                  </a:schemeClr>
                </a:solidFill>
                <a:latin typeface="Consolas" pitchFamily="49" charset="0"/>
                <a:cs typeface="Consolas" pitchFamily="49" charset="0"/>
              </a:rPr>
              <a:t>=“copy"&gt;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r>
              <a:rPr lang="en-US" sz="1400" dirty="0">
                <a:solidFill>
                  <a:schemeClr val="lt1">
                    <a:alpha val="99000"/>
                  </a:schemeClr>
                </a:solidFill>
                <a:latin typeface="Consolas" pitchFamily="49" charset="0"/>
                <a:cs typeface="Consolas" pitchFamily="49" charset="0"/>
              </a:rPr>
              <a:t>2010 </a:t>
            </a:r>
            <a:r>
              <a:rPr lang="en-US" sz="1400" dirty="0" err="1">
                <a:solidFill>
                  <a:schemeClr val="lt1">
                    <a:alpha val="99000"/>
                  </a:schemeClr>
                </a:solidFill>
                <a:latin typeface="Consolas" pitchFamily="49" charset="0"/>
                <a:cs typeface="Consolas" pitchFamily="49" charset="0"/>
              </a:rPr>
              <a:t>Contoso</a:t>
            </a:r>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&lt;/</a:t>
            </a:r>
            <a:r>
              <a:rPr lang="en-US" sz="1400" dirty="0">
                <a:solidFill>
                  <a:schemeClr val="lt1">
                    <a:alpha val="99000"/>
                  </a:schemeClr>
                </a:solidFill>
                <a:latin typeface="Consolas" pitchFamily="49" charset="0"/>
                <a:cs typeface="Consolas" pitchFamily="49" charset="0"/>
              </a:rPr>
              <a:t>div</a:t>
            </a:r>
            <a:r>
              <a:rPr lang="en-US" sz="1400" dirty="0" smtClean="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&lt;/footer</a:t>
            </a:r>
            <a:r>
              <a:rPr lang="en-US" sz="1400" dirty="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0" name="Rectangle 9"/>
          <p:cNvSpPr/>
          <p:nvPr/>
        </p:nvSpPr>
        <p:spPr>
          <a:xfrm>
            <a:off x="458800" y="1299444"/>
            <a:ext cx="3610219"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Create the Page</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/Shared/</a:t>
            </a:r>
            <a:r>
              <a:rPr lang="en-US" dirty="0" err="1" smtClean="0">
                <a:solidFill>
                  <a:schemeClr val="tx2">
                    <a:alpha val="99000"/>
                  </a:schemeClr>
                </a:solidFill>
                <a:latin typeface="Segoe UI Light" pitchFamily="34" charset="0"/>
              </a:rPr>
              <a:t>Footer.cshtml</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28000917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Razor Syntax and Layouts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63614125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156689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3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About Data?</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WebMatrix</a:t>
            </a:r>
            <a:r>
              <a:rPr lang="en-US" sz="4000" dirty="0" smtClean="0">
                <a:gradFill>
                  <a:gsLst>
                    <a:gs pos="0">
                      <a:schemeClr val="accent2"/>
                    </a:gs>
                    <a:gs pos="100000">
                      <a:schemeClr val="accent2"/>
                    </a:gs>
                  </a:gsLst>
                  <a:lin ang="5400000" scaled="0"/>
                </a:gradFill>
                <a:latin typeface="Segoe UI Light" pitchFamily="34" charset="0"/>
              </a:rPr>
              <a:t> Database Editing</a:t>
            </a:r>
          </a:p>
          <a:p>
            <a:pPr>
              <a:spcAft>
                <a:spcPts val="1200"/>
              </a:spcAft>
            </a:pPr>
            <a:r>
              <a:rPr lang="en-US" sz="4000" dirty="0" smtClean="0">
                <a:latin typeface="Segoe UI Light" pitchFamily="34" charset="0"/>
              </a:rPr>
              <a:t>You can edit the schema of a </a:t>
            </a:r>
            <a:br>
              <a:rPr lang="en-US" sz="4000" dirty="0" smtClean="0">
                <a:latin typeface="Segoe UI Light" pitchFamily="34" charset="0"/>
              </a:rPr>
            </a:br>
            <a:r>
              <a:rPr lang="en-US" sz="4000" dirty="0" smtClean="0">
                <a:latin typeface="Segoe UI Light" pitchFamily="34" charset="0"/>
              </a:rPr>
              <a:t>site’s database or the data itself </a:t>
            </a:r>
            <a:br>
              <a:rPr lang="en-US" sz="4000" dirty="0" smtClean="0">
                <a:latin typeface="Segoe UI Light" pitchFamily="34" charset="0"/>
              </a:rPr>
            </a:br>
            <a:r>
              <a:rPr lang="en-US" sz="4000" dirty="0" smtClean="0">
                <a:latin typeface="Segoe UI Light" pitchFamily="34" charset="0"/>
              </a:rPr>
              <a:t>from within the IDE</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34"/>
          <p:cNvSpPr>
            <a:spLocks noEditPoints="1"/>
          </p:cNvSpPr>
          <p:nvPr/>
        </p:nvSpPr>
        <p:spPr bwMode="auto">
          <a:xfrm>
            <a:off x="9275862" y="1420813"/>
            <a:ext cx="2196417" cy="215534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7" name="24-Point Star 6"/>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4</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3730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SQL Compact Edition Support</a:t>
            </a:r>
            <a:endParaRPr lang="en-US" dirty="0"/>
          </a:p>
        </p:txBody>
      </p:sp>
      <p:sp>
        <p:nvSpPr>
          <p:cNvPr id="3" name="Text Placeholder 2"/>
          <p:cNvSpPr>
            <a:spLocks noGrp="1"/>
          </p:cNvSpPr>
          <p:nvPr>
            <p:ph type="body" idx="1"/>
          </p:nvPr>
        </p:nvSpPr>
        <p:spPr/>
        <p:txBody>
          <a:bodyPr/>
          <a:lstStyle/>
          <a:p>
            <a:r>
              <a:rPr lang="en-US" dirty="0" smtClean="0"/>
              <a:t>Design a Database Schema</a:t>
            </a:r>
            <a:endParaRPr lang="en-US" dirty="0"/>
          </a:p>
        </p:txBody>
      </p:sp>
      <p:sp>
        <p:nvSpPr>
          <p:cNvPr id="8" name="Text Placeholder 7"/>
          <p:cNvSpPr>
            <a:spLocks noGrp="1"/>
          </p:cNvSpPr>
          <p:nvPr>
            <p:ph type="body" sz="quarter" idx="3"/>
          </p:nvPr>
        </p:nvSpPr>
        <p:spPr/>
        <p:txBody>
          <a:bodyPr/>
          <a:lstStyle/>
          <a:p>
            <a:r>
              <a:rPr lang="en-US" dirty="0" smtClean="0"/>
              <a:t>Code Against the Database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2029547"/>
            <a:ext cx="4804410" cy="29657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a:extLst/>
        </p:spPr>
      </p:pic>
      <p:sp>
        <p:nvSpPr>
          <p:cNvPr id="6" name="TextBox 5"/>
          <p:cNvSpPr txBox="1"/>
          <p:nvPr/>
        </p:nvSpPr>
        <p:spPr>
          <a:xfrm>
            <a:off x="3698777" y="5691387"/>
            <a:ext cx="1553630" cy="461665"/>
          </a:xfrm>
          <a:prstGeom prst="rect">
            <a:avLst/>
          </a:prstGeom>
          <a:noFill/>
        </p:spPr>
        <p:txBody>
          <a:bodyPr wrap="none" rtlCol="0">
            <a:spAutoFit/>
          </a:bodyPr>
          <a:lstStyle/>
          <a:p>
            <a:r>
              <a:rPr lang="en-US" sz="2400" dirty="0" smtClean="0">
                <a:solidFill>
                  <a:schemeClr val="bg1">
                    <a:alpha val="99000"/>
                  </a:schemeClr>
                </a:solidFill>
              </a:rPr>
              <a:t>Designing</a:t>
            </a:r>
            <a:endParaRPr lang="en-US" sz="2400" dirty="0">
              <a:solidFill>
                <a:schemeClr val="bg1">
                  <a:alpha val="99000"/>
                </a:schemeClr>
              </a:solidFill>
            </a:endParaRPr>
          </a:p>
        </p:txBody>
      </p:sp>
      <p:sp>
        <p:nvSpPr>
          <p:cNvPr id="9" name="TextBox 8"/>
          <p:cNvSpPr txBox="1"/>
          <p:nvPr/>
        </p:nvSpPr>
        <p:spPr>
          <a:xfrm>
            <a:off x="6181725" y="2029547"/>
            <a:ext cx="5301438"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product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 </a:t>
            </a:r>
          </a:p>
          <a:p>
            <a:r>
              <a:rPr lang="en-US" sz="1400" dirty="0" smtClean="0">
                <a:solidFill>
                  <a:schemeClr val="lt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2258929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150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2000"/>
                            </p:stCondLst>
                            <p:childTnLst>
                              <p:par>
                                <p:cTn id="12" presetID="10" presetClass="entr" presetSubtype="0" fill="hold" grpId="0" nodeType="afterEffect">
                                  <p:stCondLst>
                                    <p:cond delay="100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2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a:xfrm>
            <a:off x="519113" y="2234114"/>
            <a:ext cx="9004028" cy="1359196"/>
          </a:xfrm>
        </p:spPr>
        <p:txBody>
          <a:bodyPr/>
          <a:lstStyle/>
          <a:p>
            <a:r>
              <a:rPr lang="en-US" dirty="0" smtClean="0"/>
              <a:t>Top 10 Things You Didn’t Know about </a:t>
            </a:r>
            <a:r>
              <a:rPr lang="en-US" dirty="0" err="1" smtClean="0"/>
              <a:t>WebMatrix</a:t>
            </a:r>
            <a:r>
              <a:rPr lang="en-US" dirty="0" smtClean="0"/>
              <a:t> 2</a:t>
            </a:r>
            <a:endParaRPr lang="en-US" sz="4800"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WebGrid</a:t>
            </a:r>
            <a:r>
              <a:rPr lang="en-US" dirty="0"/>
              <a:t> </a:t>
            </a:r>
            <a:r>
              <a:rPr lang="en-US" dirty="0" smtClean="0"/>
              <a:t>Displays Your Data Easily</a:t>
            </a:r>
            <a:endParaRPr lang="en-US" dirty="0"/>
          </a:p>
        </p:txBody>
      </p:sp>
      <p:sp>
        <p:nvSpPr>
          <p:cNvPr id="5" name="Content Placeholder 4"/>
          <p:cNvSpPr>
            <a:spLocks noGrp="1"/>
          </p:cNvSpPr>
          <p:nvPr>
            <p:ph type="body" sz="quarter" idx="10"/>
          </p:nvPr>
        </p:nvSpPr>
        <p:spPr>
          <a:xfrm>
            <a:off x="519112" y="1447799"/>
            <a:ext cx="11149013" cy="1112612"/>
          </a:xfrm>
        </p:spPr>
        <p:txBody>
          <a:bodyPr/>
          <a:lstStyle/>
          <a:p>
            <a:r>
              <a:rPr lang="en-US" sz="3600" dirty="0" smtClean="0"/>
              <a:t>Displays your data quickly and easily</a:t>
            </a:r>
          </a:p>
          <a:p>
            <a:r>
              <a:rPr lang="en-US" sz="3600" dirty="0" smtClean="0"/>
              <a:t>Lots of options to customize layout, appearance, paging etc.</a:t>
            </a:r>
            <a:endParaRPr lang="en-US" sz="3600" dirty="0"/>
          </a:p>
        </p:txBody>
      </p:sp>
      <p:sp>
        <p:nvSpPr>
          <p:cNvPr id="14" name="TextBox 13"/>
          <p:cNvSpPr txBox="1"/>
          <p:nvPr/>
        </p:nvSpPr>
        <p:spPr>
          <a:xfrm>
            <a:off x="517525" y="2770865"/>
            <a:ext cx="495982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data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a:t>
            </a:r>
          </a:p>
          <a:p>
            <a:endParaRPr lang="en-US" sz="1400" dirty="0">
              <a:latin typeface="Consolas" pitchFamily="49" charset="0"/>
              <a:cs typeface="Consolas" pitchFamily="49" charset="0"/>
            </a:endParaRPr>
          </a:p>
          <a:p>
            <a:r>
              <a:rPr lang="en-US" sz="1400" dirty="0">
                <a:solidFill>
                  <a:schemeClr val="accent1">
                    <a:lumMod val="60000"/>
                    <a:lumOff val="40000"/>
                    <a:alpha val="99000"/>
                  </a:schemeClr>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err="1">
                <a:solidFill>
                  <a:schemeClr val="accent1">
                    <a:lumMod val="60000"/>
                    <a:lumOff val="40000"/>
                    <a:alpha val="99000"/>
                  </a:schemeClr>
                </a:solidFill>
                <a:latin typeface="Consolas" pitchFamily="49" charset="0"/>
                <a:cs typeface="Consolas" pitchFamily="49" charset="0"/>
              </a:rPr>
              <a:t>var</a:t>
            </a:r>
            <a:r>
              <a:rPr lang="en-US" sz="1400" b="1" dirty="0">
                <a:solidFill>
                  <a:schemeClr val="accent1">
                    <a:lumMod val="60000"/>
                    <a:lumOff val="40000"/>
                    <a:alpha val="99000"/>
                  </a:schemeClr>
                </a:solidFill>
                <a:latin typeface="Consolas" pitchFamily="49" charset="0"/>
                <a:cs typeface="Consolas" pitchFamily="49" charset="0"/>
              </a:rPr>
              <a:t> grid = new </a:t>
            </a:r>
            <a:r>
              <a:rPr lang="en-US" sz="1400" b="1" dirty="0" err="1">
                <a:solidFill>
                  <a:schemeClr val="accent1">
                    <a:lumMod val="60000"/>
                    <a:lumOff val="40000"/>
                    <a:alpha val="99000"/>
                  </a:schemeClr>
                </a:solidFill>
                <a:latin typeface="Consolas" pitchFamily="49" charset="0"/>
                <a:cs typeface="Consolas" pitchFamily="49" charset="0"/>
              </a:rPr>
              <a:t>WebGrid</a:t>
            </a:r>
            <a:r>
              <a:rPr lang="en-US" sz="1400" b="1" dirty="0">
                <a:solidFill>
                  <a:schemeClr val="accent1">
                    <a:lumMod val="60000"/>
                    <a:lumOff val="40000"/>
                    <a:alpha val="99000"/>
                  </a:schemeClr>
                </a:solidFill>
                <a:latin typeface="Consolas" pitchFamily="49" charset="0"/>
                <a:cs typeface="Consolas" pitchFamily="49" charset="0"/>
              </a:rPr>
              <a:t>(data);</a:t>
            </a:r>
          </a:p>
          <a:p>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grid.GetHtml</a:t>
            </a:r>
            <a:r>
              <a:rPr lang="en-US" sz="1400" b="1" dirty="0">
                <a:solidFill>
                  <a:schemeClr val="accent1">
                    <a:lumMod val="60000"/>
                    <a:lumOff val="40000"/>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7" name="24-Point Star 6"/>
          <p:cNvSpPr/>
          <p:nvPr/>
        </p:nvSpPr>
        <p:spPr bwMode="auto">
          <a:xfrm>
            <a:off x="10806073"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5</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24353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Database Access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94704485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Helpers</a:t>
            </a:r>
            <a:endParaRPr lang="en-US" dirty="0"/>
          </a:p>
        </p:txBody>
      </p:sp>
      <p:sp>
        <p:nvSpPr>
          <p:cNvPr id="5" name="Content Placeholder 4"/>
          <p:cNvSpPr>
            <a:spLocks noGrp="1"/>
          </p:cNvSpPr>
          <p:nvPr>
            <p:ph type="body" sz="quarter" idx="10"/>
          </p:nvPr>
        </p:nvSpPr>
        <p:spPr>
          <a:xfrm>
            <a:off x="519112" y="1141413"/>
            <a:ext cx="11149013" cy="553998"/>
          </a:xfrm>
        </p:spPr>
        <p:txBody>
          <a:bodyPr/>
          <a:lstStyle/>
          <a:p>
            <a:r>
              <a:rPr lang="en-US" dirty="0"/>
              <a:t>Q</a:t>
            </a:r>
            <a:r>
              <a:rPr lang="en-US" dirty="0" smtClean="0"/>
              <a:t>uickly add common functionality into your sites</a:t>
            </a:r>
          </a:p>
        </p:txBody>
      </p:sp>
      <p:sp>
        <p:nvSpPr>
          <p:cNvPr id="9" name="24-Point Star 8"/>
          <p:cNvSpPr/>
          <p:nvPr/>
        </p:nvSpPr>
        <p:spPr bwMode="auto">
          <a:xfrm>
            <a:off x="10784805"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6</a:t>
            </a:r>
            <a:endParaRPr lang="en-US" sz="2200" dirty="0" smtClean="0">
              <a:gradFill>
                <a:gsLst>
                  <a:gs pos="0">
                    <a:srgbClr val="FFFFFF"/>
                  </a:gs>
                  <a:gs pos="100000">
                    <a:srgbClr val="FFFFFF"/>
                  </a:gs>
                </a:gsLst>
                <a:lin ang="5400000" scaled="0"/>
              </a:gradFill>
            </a:endParaRPr>
          </a:p>
        </p:txBody>
      </p:sp>
      <p:sp>
        <p:nvSpPr>
          <p:cNvPr id="10" name="Rectangle 9"/>
          <p:cNvSpPr/>
          <p:nvPr/>
        </p:nvSpPr>
        <p:spPr>
          <a:xfrm>
            <a:off x="517525" y="2150492"/>
            <a:ext cx="2539339" cy="18288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HTML Helpers</a:t>
            </a:r>
            <a:endParaRPr lang="en-US" dirty="0">
              <a:solidFill>
                <a:schemeClr val="lt1">
                  <a:alpha val="99000"/>
                </a:schemeClr>
              </a:solidFill>
            </a:endParaRPr>
          </a:p>
        </p:txBody>
      </p:sp>
      <p:sp>
        <p:nvSpPr>
          <p:cNvPr id="11" name="Rectangle 10"/>
          <p:cNvSpPr/>
          <p:nvPr/>
        </p:nvSpPr>
        <p:spPr>
          <a:xfrm>
            <a:off x="517525" y="4419600"/>
            <a:ext cx="2539339" cy="18288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API Helpers</a:t>
            </a:r>
            <a:endParaRPr lang="en-US" dirty="0">
              <a:solidFill>
                <a:schemeClr val="lt1">
                  <a:alpha val="99000"/>
                </a:schemeClr>
              </a:solidFill>
            </a:endParaRPr>
          </a:p>
        </p:txBody>
      </p:sp>
      <p:sp>
        <p:nvSpPr>
          <p:cNvPr id="12" name="TextBox 11"/>
          <p:cNvSpPr txBox="1"/>
          <p:nvPr/>
        </p:nvSpPr>
        <p:spPr>
          <a:xfrm>
            <a:off x="3260010" y="2150492"/>
            <a:ext cx="5586545" cy="1569660"/>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render commonly used markup to the page.</a:t>
            </a:r>
          </a:p>
          <a:p>
            <a:endParaRPr lang="en-US" dirty="0">
              <a:solidFill>
                <a:schemeClr val="tx2">
                  <a:alpha val="99000"/>
                </a:schemeClr>
              </a:solidFill>
            </a:endParaRPr>
          </a:p>
          <a:p>
            <a:r>
              <a:rPr lang="en-US" dirty="0" smtClean="0">
                <a:solidFill>
                  <a:schemeClr val="tx2">
                    <a:alpha val="99000"/>
                  </a:schemeClr>
                </a:solidFill>
              </a:rPr>
              <a:t>Examples: Facebook, Twitter</a:t>
            </a:r>
            <a:endParaRPr lang="en-US" dirty="0">
              <a:solidFill>
                <a:schemeClr val="tx2">
                  <a:alpha val="99000"/>
                </a:schemeClr>
              </a:solidFill>
            </a:endParaRPr>
          </a:p>
        </p:txBody>
      </p:sp>
      <p:sp>
        <p:nvSpPr>
          <p:cNvPr id="13" name="TextBox 12"/>
          <p:cNvSpPr txBox="1"/>
          <p:nvPr/>
        </p:nvSpPr>
        <p:spPr>
          <a:xfrm>
            <a:off x="3260010" y="4419600"/>
            <a:ext cx="8408115" cy="1938992"/>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call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complex APIs from your website.</a:t>
            </a:r>
          </a:p>
          <a:p>
            <a:endParaRPr lang="en-US" dirty="0">
              <a:solidFill>
                <a:schemeClr val="tx2">
                  <a:alpha val="99000"/>
                </a:schemeClr>
              </a:solidFill>
            </a:endParaRPr>
          </a:p>
          <a:p>
            <a:r>
              <a:rPr lang="en-US" dirty="0" smtClean="0">
                <a:solidFill>
                  <a:schemeClr val="tx2">
                    <a:alpha val="99000"/>
                  </a:schemeClr>
                </a:solidFill>
              </a:rPr>
              <a:t>Examples: PayPal, </a:t>
            </a:r>
            <a:r>
              <a:rPr lang="en-US" dirty="0" err="1" smtClean="0">
                <a:solidFill>
                  <a:schemeClr val="tx2">
                    <a:alpha val="99000"/>
                  </a:schemeClr>
                </a:solidFill>
              </a:rPr>
              <a:t>OData</a:t>
            </a:r>
            <a:r>
              <a:rPr lang="en-US" dirty="0" smtClean="0">
                <a:solidFill>
                  <a:schemeClr val="tx2">
                    <a:alpha val="99000"/>
                  </a:schemeClr>
                </a:solidFill>
              </a:rPr>
              <a:t>, </a:t>
            </a:r>
            <a:br>
              <a:rPr lang="en-US" dirty="0" smtClean="0">
                <a:solidFill>
                  <a:schemeClr val="tx2">
                    <a:alpha val="99000"/>
                  </a:schemeClr>
                </a:solidFill>
              </a:rPr>
            </a:br>
            <a:r>
              <a:rPr lang="en-US" dirty="0" smtClean="0">
                <a:solidFill>
                  <a:schemeClr val="tx2">
                    <a:alpha val="99000"/>
                  </a:schemeClr>
                </a:solidFill>
              </a:rPr>
              <a:t>Windows Azure Storage</a:t>
            </a:r>
            <a:endParaRPr lang="en-US" dirty="0">
              <a:solidFill>
                <a:schemeClr val="tx2">
                  <a:alpha val="99000"/>
                </a:schemeClr>
              </a:solidFill>
            </a:endParaRPr>
          </a:p>
        </p:txBody>
      </p:sp>
      <p:grpSp>
        <p:nvGrpSpPr>
          <p:cNvPr id="14" name="Group 13"/>
          <p:cNvGrpSpPr/>
          <p:nvPr/>
        </p:nvGrpSpPr>
        <p:grpSpPr>
          <a:xfrm>
            <a:off x="8482825" y="2504039"/>
            <a:ext cx="2697576" cy="1121707"/>
            <a:chOff x="8482825" y="2374468"/>
            <a:chExt cx="2697576" cy="1121707"/>
          </a:xfrm>
        </p:grpSpPr>
        <p:grpSp>
          <p:nvGrpSpPr>
            <p:cNvPr id="15" name="Group 14"/>
            <p:cNvGrpSpPr/>
            <p:nvPr/>
          </p:nvGrpSpPr>
          <p:grpSpPr bwMode="black">
            <a:xfrm>
              <a:off x="10058400" y="2374468"/>
              <a:ext cx="1122001" cy="1121707"/>
              <a:chOff x="3249834" y="963808"/>
              <a:chExt cx="1000896" cy="1000896"/>
            </a:xfrm>
            <a:solidFill>
              <a:schemeClr val="accent2"/>
            </a:solidFill>
          </p:grpSpPr>
          <p:sp>
            <p:nvSpPr>
              <p:cNvPr id="17"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8"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16" name="Freeform 13"/>
            <p:cNvSpPr>
              <a:spLocks noEditPoints="1"/>
            </p:cNvSpPr>
            <p:nvPr/>
          </p:nvSpPr>
          <p:spPr bwMode="black">
            <a:xfrm>
              <a:off x="8482825" y="2398270"/>
              <a:ext cx="1289485" cy="109790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51" y="5002213"/>
            <a:ext cx="2452687"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517525" y="4218915"/>
            <a:ext cx="11150600"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42744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Adding Helpers to Your Website</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r>
              <a:rPr lang="en-US" dirty="0" smtClean="0">
                <a:solidFill>
                  <a:schemeClr val="accent2">
                    <a:alpha val="99000"/>
                  </a:schemeClr>
                </a:solidFill>
              </a:rPr>
              <a:t>There are two ways to install Helpers in your website</a:t>
            </a:r>
          </a:p>
        </p:txBody>
      </p:sp>
      <p:sp>
        <p:nvSpPr>
          <p:cNvPr id="8" name="Freeform 74"/>
          <p:cNvSpPr>
            <a:spLocks noEditPoints="1"/>
          </p:cNvSpPr>
          <p:nvPr/>
        </p:nvSpPr>
        <p:spPr bwMode="black">
          <a:xfrm>
            <a:off x="4402008" y="2397195"/>
            <a:ext cx="3384808" cy="289534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3" name="Group 12"/>
          <p:cNvGrpSpPr/>
          <p:nvPr/>
        </p:nvGrpSpPr>
        <p:grpSpPr>
          <a:xfrm>
            <a:off x="983754" y="2397195"/>
            <a:ext cx="2743200" cy="2743200"/>
            <a:chOff x="1292329" y="3207219"/>
            <a:chExt cx="2743200" cy="2743200"/>
          </a:xfrm>
        </p:grpSpPr>
        <p:sp>
          <p:nvSpPr>
            <p:cNvPr id="12" name="Rectangle 11"/>
            <p:cNvSpPr/>
            <p:nvPr/>
          </p:nvSpPr>
          <p:spPr>
            <a:xfrm>
              <a:off x="2206729" y="4121619"/>
              <a:ext cx="1828800" cy="1828800"/>
            </a:xfrm>
            <a:prstGeom prst="rect">
              <a:avLst/>
            </a:prstGeom>
            <a:solidFill>
              <a:schemeClr val="accent1">
                <a:lumMod val="60000"/>
                <a:lumOff val="40000"/>
              </a:schemeClr>
            </a:solidFill>
          </p:spPr>
          <p:txBody>
            <a:bodyPr wrap="none" anchor="b" anchorCtr="0">
              <a:noAutofit/>
            </a:bodyPr>
            <a:lstStyle/>
            <a:p>
              <a:r>
                <a:rPr lang="en-US" dirty="0">
                  <a:solidFill>
                    <a:schemeClr val="tx2">
                      <a:alpha val="99000"/>
                    </a:schemeClr>
                  </a:solidFill>
                </a:rPr>
                <a:t>Package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Manager</a:t>
              </a:r>
              <a:endParaRPr lang="en-US" dirty="0">
                <a:solidFill>
                  <a:schemeClr val="tx2">
                    <a:alpha val="99000"/>
                  </a:schemeClr>
                </a:solidFill>
              </a:endParaRPr>
            </a:p>
          </p:txBody>
        </p:sp>
        <p:sp>
          <p:nvSpPr>
            <p:cNvPr id="9" name="Oval 8"/>
            <p:cNvSpPr/>
            <p:nvPr/>
          </p:nvSpPr>
          <p:spPr bwMode="auto">
            <a:xfrm>
              <a:off x="1292329" y="3207219"/>
              <a:ext cx="18288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4" name="Group 13"/>
          <p:cNvGrpSpPr/>
          <p:nvPr/>
        </p:nvGrpSpPr>
        <p:grpSpPr>
          <a:xfrm>
            <a:off x="8461870" y="2397195"/>
            <a:ext cx="2743200" cy="2754546"/>
            <a:chOff x="8554016" y="2913708"/>
            <a:chExt cx="2743200" cy="2754546"/>
          </a:xfrm>
        </p:grpSpPr>
        <p:sp>
          <p:nvSpPr>
            <p:cNvPr id="11" name="Rectangle 10"/>
            <p:cNvSpPr/>
            <p:nvPr/>
          </p:nvSpPr>
          <p:spPr>
            <a:xfrm>
              <a:off x="9468416" y="3839454"/>
              <a:ext cx="1828800" cy="1828800"/>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Manual download</a:t>
              </a:r>
            </a:p>
          </p:txBody>
        </p:sp>
        <p:sp>
          <p:nvSpPr>
            <p:cNvPr id="10" name="Oval 9"/>
            <p:cNvSpPr/>
            <p:nvPr/>
          </p:nvSpPr>
          <p:spPr bwMode="auto">
            <a:xfrm>
              <a:off x="8554016" y="2913708"/>
              <a:ext cx="1828800" cy="18288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Tree>
    <p:extLst>
      <p:ext uri="{BB962C8B-B14F-4D97-AF65-F5344CB8AC3E}">
        <p14:creationId xmlns:p14="http://schemas.microsoft.com/office/powerpoint/2010/main" val="294898130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err="1" smtClean="0"/>
              <a:t>NuGet</a:t>
            </a:r>
            <a:r>
              <a:rPr lang="en-US" sz="4800" dirty="0" smtClean="0"/>
              <a:t> Integration</a:t>
            </a:r>
            <a:endParaRPr lang="en-US" sz="4800" dirty="0"/>
          </a:p>
        </p:txBody>
      </p:sp>
      <p:sp>
        <p:nvSpPr>
          <p:cNvPr id="10" name="Text Placeholder 9"/>
          <p:cNvSpPr>
            <a:spLocks noGrp="1"/>
          </p:cNvSpPr>
          <p:nvPr>
            <p:ph type="body" idx="1"/>
          </p:nvPr>
        </p:nvSpPr>
        <p:spPr>
          <a:xfrm>
            <a:off x="519113" y="1625925"/>
            <a:ext cx="5486400" cy="443198"/>
          </a:xfrm>
        </p:spPr>
        <p:txBody>
          <a:bodyPr/>
          <a:lstStyle/>
          <a:p>
            <a:r>
              <a:rPr lang="en-US" dirty="0" smtClean="0"/>
              <a:t>Site Administration at /_Admin</a:t>
            </a:r>
            <a:endParaRPr lang="en-US" dirty="0"/>
          </a:p>
        </p:txBody>
      </p:sp>
      <p:sp>
        <p:nvSpPr>
          <p:cNvPr id="14" name="Text Placeholder 13"/>
          <p:cNvSpPr>
            <a:spLocks noGrp="1"/>
          </p:cNvSpPr>
          <p:nvPr>
            <p:ph type="body" sz="quarter" idx="3"/>
          </p:nvPr>
        </p:nvSpPr>
        <p:spPr>
          <a:xfrm>
            <a:off x="6395475" y="1625925"/>
            <a:ext cx="5486400" cy="443198"/>
          </a:xfrm>
        </p:spPr>
        <p:txBody>
          <a:bodyPr/>
          <a:lstStyle/>
          <a:p>
            <a:r>
              <a:rPr lang="en-US" dirty="0" smtClean="0"/>
              <a:t>The Gallery Toolbar</a:t>
            </a:r>
            <a:endParaRPr lang="en-US" dirty="0"/>
          </a:p>
        </p:txBody>
      </p:sp>
      <p:sp>
        <p:nvSpPr>
          <p:cNvPr id="8" name="24-Point Star 7"/>
          <p:cNvSpPr/>
          <p:nvPr/>
        </p:nvSpPr>
        <p:spPr bwMode="auto">
          <a:xfrm>
            <a:off x="10777422" y="54486"/>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7</a:t>
            </a:r>
            <a:endParaRPr lang="en-US" sz="2200" dirty="0" smtClean="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104" y="362563"/>
            <a:ext cx="3291329" cy="1053660"/>
          </a:xfrm>
          <a:prstGeom prst="rect">
            <a:avLst/>
          </a:prstGeom>
        </p:spPr>
      </p:pic>
      <p:pic>
        <p:nvPicPr>
          <p:cNvPr id="65538" name="Picture 2" descr="C:\Users\bradyg\AppData\Local\Temp\SNAGHTMLfaebf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2218369"/>
            <a:ext cx="5499230" cy="2971148"/>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C:\Users\bradyg\AppData\Local\Temp\SNAGHTMLfe011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767" y="2218369"/>
            <a:ext cx="4937038" cy="296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7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1000" fill="hold"/>
                                        <p:tgtEl>
                                          <p:spTgt spid="8"/>
                                        </p:tgtEl>
                                        <p:attrNameLst>
                                          <p:attrName>ppt_x</p:attrName>
                                          <p:attrName>ppt_y</p:attrName>
                                        </p:attrNameLst>
                                      </p:cBhvr>
                                    </p:animMotion>
                                  </p:childTnLst>
                                </p:cTn>
                              </p:par>
                              <p:par>
                                <p:cTn id="7" presetID="10"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par>
                          <p:cTn id="10" fill="hold">
                            <p:stCondLst>
                              <p:cond delay="1000"/>
                            </p:stCondLst>
                            <p:childTnLst>
                              <p:par>
                                <p:cTn id="11" presetID="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5538"/>
                                        </p:tgtEl>
                                        <p:attrNameLst>
                                          <p:attrName>style.visibility</p:attrName>
                                        </p:attrNameLst>
                                      </p:cBhvr>
                                      <p:to>
                                        <p:strVal val="visible"/>
                                      </p:to>
                                    </p:set>
                                    <p:animEffect transition="in" filter="fade">
                                      <p:cBhvr>
                                        <p:cTn id="21" dur="500"/>
                                        <p:tgtEl>
                                          <p:spTgt spid="65538"/>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5540"/>
                                        </p:tgtEl>
                                        <p:attrNameLst>
                                          <p:attrName>style.visibility</p:attrName>
                                        </p:attrNameLst>
                                      </p:cBhvr>
                                      <p:to>
                                        <p:strVal val="visible"/>
                                      </p:to>
                                    </p:set>
                                    <p:animEffect transition="in" filter="fade">
                                      <p:cBhvr>
                                        <p:cTn id="25" dur="500"/>
                                        <p:tgtEl>
                                          <p:spTgt spid="655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uild="p"/>
      <p:bldP spid="14" grpId="0" build="p"/>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Make Your Website Social</a:t>
            </a:r>
            <a:endParaRPr lang="en-US" dirty="0"/>
          </a:p>
        </p:txBody>
      </p:sp>
      <p:sp>
        <p:nvSpPr>
          <p:cNvPr id="2" name="Content Placeholder 1"/>
          <p:cNvSpPr>
            <a:spLocks noGrp="1"/>
          </p:cNvSpPr>
          <p:nvPr>
            <p:ph type="body" sz="quarter" idx="10"/>
          </p:nvPr>
        </p:nvSpPr>
        <p:spPr>
          <a:xfrm>
            <a:off x="519112" y="1136838"/>
            <a:ext cx="11149013" cy="946413"/>
          </a:xfrm>
        </p:spPr>
        <p:txBody>
          <a:bodyPr/>
          <a:lstStyle/>
          <a:p>
            <a:r>
              <a:rPr lang="en-US" dirty="0" smtClean="0"/>
              <a:t>Add social capabilities to your website with the </a:t>
            </a:r>
            <a:r>
              <a:rPr lang="en-US" dirty="0" err="1" smtClean="0"/>
              <a:t>WebMatrix</a:t>
            </a:r>
            <a:r>
              <a:rPr lang="en-US" dirty="0" smtClean="0"/>
              <a:t> Helper for Facebook</a:t>
            </a:r>
          </a:p>
          <a:p>
            <a:r>
              <a:rPr lang="en-US" dirty="0" smtClean="0"/>
              <a:t>There are many more helpers available for </a:t>
            </a:r>
            <a:r>
              <a:rPr lang="en-US" dirty="0" err="1" smtClean="0"/>
              <a:t>WebMatrix</a:t>
            </a:r>
            <a:endParaRPr lang="en-US" dirty="0" smtClean="0"/>
          </a:p>
        </p:txBody>
      </p:sp>
      <p:sp>
        <p:nvSpPr>
          <p:cNvPr id="4" name="TextBox 3"/>
          <p:cNvSpPr txBox="1"/>
          <p:nvPr/>
        </p:nvSpPr>
        <p:spPr>
          <a:xfrm>
            <a:off x="1598531" y="3133350"/>
            <a:ext cx="8991762" cy="30777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FacebookSocialPlugins.Comments</a:t>
            </a:r>
            <a:r>
              <a:rPr lang="en-US" sz="1400" dirty="0" smtClean="0">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31" y="3622302"/>
            <a:ext cx="34861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8" y="3622302"/>
            <a:ext cx="5285715" cy="17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sync\media\pictures\Logos\logo_twitter_withbird_1000_all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25" y="5600672"/>
            <a:ext cx="2975829" cy="555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AppData\Local\Microsoft\Windows\Temporary Internet Files\Content.Outlook\QGR6OGP2\PayPalX.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 t="1898"/>
          <a:stretch/>
        </p:blipFill>
        <p:spPr bwMode="auto">
          <a:xfrm>
            <a:off x="3945688" y="5627435"/>
            <a:ext cx="2690308" cy="5021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static.betaworks.com/corpsite/images/bitly_logoty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330" y="5459794"/>
            <a:ext cx="1466850" cy="837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ashable.com/wp-content/uploads/2008/03/uservoic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7514" y="5527154"/>
            <a:ext cx="2668549" cy="70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93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par>
                                <p:cTn id="11" presetID="10"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animEffect transition="in" filter="fade">
                                      <p:cBhvr>
                                        <p:cTn id="13" dur="500"/>
                                        <p:tgtEl>
                                          <p:spTgt spid="307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79304259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Routing</a:t>
            </a:r>
            <a:endParaRPr lang="en-US" dirty="0"/>
          </a:p>
        </p:txBody>
      </p:sp>
      <p:sp>
        <p:nvSpPr>
          <p:cNvPr id="5" name="Content Placeholder 4"/>
          <p:cNvSpPr>
            <a:spLocks noGrp="1"/>
          </p:cNvSpPr>
          <p:nvPr>
            <p:ph type="body" sz="quarter" idx="10"/>
          </p:nvPr>
        </p:nvSpPr>
        <p:spPr>
          <a:xfrm>
            <a:off x="519112" y="1447799"/>
            <a:ext cx="11149013" cy="1777410"/>
          </a:xfrm>
        </p:spPr>
        <p:txBody>
          <a:bodyPr/>
          <a:lstStyle/>
          <a:p>
            <a:r>
              <a:rPr lang="en-US" dirty="0" err="1" smtClean="0"/>
              <a:t>WebMatrix</a:t>
            </a:r>
            <a:r>
              <a:rPr lang="en-US" dirty="0" smtClean="0"/>
              <a:t> automatically provides “clean” URLs using Routing and removes the need to use </a:t>
            </a:r>
            <a:r>
              <a:rPr lang="en-US" dirty="0" err="1" smtClean="0"/>
              <a:t>QueryStrings</a:t>
            </a:r>
            <a:endParaRPr lang="en-US" dirty="0" smtClean="0"/>
          </a:p>
          <a:p>
            <a:r>
              <a:rPr lang="en-US" dirty="0" smtClean="0">
                <a:solidFill>
                  <a:schemeClr val="accent2">
                    <a:alpha val="99000"/>
                  </a:schemeClr>
                </a:solidFill>
              </a:rPr>
              <a:t>Routing has the following benefits: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767" y="4571309"/>
            <a:ext cx="2594667" cy="20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619" y="4571309"/>
            <a:ext cx="3266667" cy="1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6390" y="3339335"/>
            <a:ext cx="2596896" cy="954107"/>
          </a:xfrm>
          <a:prstGeom prst="rect">
            <a:avLst/>
          </a:prstGeom>
          <a:solidFill>
            <a:schemeClr val="accent4"/>
          </a:solidFill>
        </p:spPr>
        <p:txBody>
          <a:bodyPr wrap="square">
            <a:spAutoFit/>
          </a:bodyPr>
          <a:lstStyle/>
          <a:p>
            <a:r>
              <a:rPr lang="en-US" sz="2800" dirty="0">
                <a:solidFill>
                  <a:schemeClr val="bg1">
                    <a:alpha val="99000"/>
                  </a:schemeClr>
                </a:solidFill>
              </a:rPr>
              <a:t>Easier to read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your users</a:t>
            </a:r>
          </a:p>
        </p:txBody>
      </p:sp>
      <p:sp>
        <p:nvSpPr>
          <p:cNvPr id="7" name="Rectangle 6"/>
          <p:cNvSpPr/>
          <p:nvPr/>
        </p:nvSpPr>
        <p:spPr>
          <a:xfrm>
            <a:off x="6387767" y="3339334"/>
            <a:ext cx="2594667" cy="954107"/>
          </a:xfrm>
          <a:prstGeom prst="rect">
            <a:avLst/>
          </a:prstGeom>
          <a:solidFill>
            <a:schemeClr val="accent4"/>
          </a:solidFill>
        </p:spPr>
        <p:txBody>
          <a:bodyPr wrap="square">
            <a:spAutoFit/>
          </a:bodyPr>
          <a:lstStyle/>
          <a:p>
            <a:r>
              <a:rPr lang="en-US" sz="2800" dirty="0">
                <a:solidFill>
                  <a:schemeClr val="bg1">
                    <a:alpha val="99000"/>
                  </a:schemeClr>
                </a:solidFill>
              </a:rPr>
              <a:t>Better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SEO</a:t>
            </a:r>
          </a:p>
        </p:txBody>
      </p:sp>
      <p:sp>
        <p:nvSpPr>
          <p:cNvPr id="8" name="24-Point Star 7"/>
          <p:cNvSpPr/>
          <p:nvPr/>
        </p:nvSpPr>
        <p:spPr bwMode="auto">
          <a:xfrm>
            <a:off x="10806073"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8</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560576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WebMatrix</a:t>
            </a:r>
            <a:r>
              <a:rPr lang="en-US" dirty="0" smtClean="0"/>
              <a:t> Reports</a:t>
            </a:r>
            <a:endParaRPr lang="en-US" dirty="0"/>
          </a:p>
        </p:txBody>
      </p:sp>
      <p:sp>
        <p:nvSpPr>
          <p:cNvPr id="7" name="Text Placeholder 6"/>
          <p:cNvSpPr>
            <a:spLocks noGrp="1"/>
          </p:cNvSpPr>
          <p:nvPr>
            <p:ph type="body" sz="quarter" idx="10"/>
          </p:nvPr>
        </p:nvSpPr>
        <p:spPr>
          <a:xfrm>
            <a:off x="519113" y="1447799"/>
            <a:ext cx="3674076" cy="443198"/>
          </a:xfrm>
        </p:spPr>
        <p:txBody>
          <a:bodyPr/>
          <a:lstStyle/>
          <a:p>
            <a:r>
              <a:rPr lang="en-US" dirty="0" smtClean="0"/>
              <a:t>Suggestions to improve your site and SEO quality</a:t>
            </a:r>
            <a:endParaRPr lang="en-US" dirty="0"/>
          </a:p>
        </p:txBody>
      </p:sp>
      <p:pic>
        <p:nvPicPr>
          <p:cNvPr id="65538" name="Picture 2" descr="C:\Users\bradyg\AppData\Local\Temp\SNAGHTML11f90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111" y="1199408"/>
            <a:ext cx="8114596" cy="5402519"/>
          </a:xfrm>
          <a:prstGeom prst="rect">
            <a:avLst/>
          </a:prstGeom>
          <a:noFill/>
          <a:extLst>
            <a:ext uri="{909E8E84-426E-40DD-AFC4-6F175D3DCCD1}">
              <a14:hiddenFill xmlns:a14="http://schemas.microsoft.com/office/drawing/2010/main">
                <a:solidFill>
                  <a:srgbClr val="FFFFFF"/>
                </a:solidFill>
              </a14:hiddenFill>
            </a:ext>
          </a:extLst>
        </p:spPr>
      </p:pic>
      <p:sp>
        <p:nvSpPr>
          <p:cNvPr id="4" name="24-Point Star 3"/>
          <p:cNvSpPr/>
          <p:nvPr/>
        </p:nvSpPr>
        <p:spPr bwMode="auto">
          <a:xfrm>
            <a:off x="10806073"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9</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9075939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89124" y="1447800"/>
            <a:ext cx="4761057" cy="1523494"/>
          </a:xfrm>
        </p:spPr>
        <p:txBody>
          <a:bodyPr/>
          <a:lstStyle/>
          <a:p>
            <a:r>
              <a:rPr lang="en-US" dirty="0" smtClean="0"/>
              <a:t>Routing &amp; Reports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696871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9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2681307"/>
            <a:ext cx="8202259" cy="2714589"/>
          </a:xfrm>
        </p:spPr>
        <p:txBody>
          <a:bodyPr/>
          <a:lstStyle/>
          <a:p>
            <a:r>
              <a:rPr lang="en-US" sz="3200" dirty="0" err="1" smtClean="0"/>
              <a:t>WebMatrix</a:t>
            </a:r>
            <a:r>
              <a:rPr lang="en-US" sz="3200" dirty="0" smtClean="0"/>
              <a:t> 2 Gives You Options</a:t>
            </a:r>
          </a:p>
          <a:p>
            <a:r>
              <a:rPr lang="en-US" sz="3200" dirty="0" smtClean="0"/>
              <a:t>Razor Syntax and ASP.NET Web Pages</a:t>
            </a:r>
          </a:p>
          <a:p>
            <a:r>
              <a:rPr lang="en-US" sz="3200" dirty="0" smtClean="0"/>
              <a:t>Layouts</a:t>
            </a:r>
          </a:p>
          <a:p>
            <a:r>
              <a:rPr lang="en-US" sz="3200" dirty="0" smtClean="0"/>
              <a:t>Helpers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3693814"/>
            <a:ext cx="12188825" cy="25561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ectangle 8"/>
          <p:cNvSpPr/>
          <p:nvPr/>
        </p:nvSpPr>
        <p:spPr bwMode="auto">
          <a:xfrm>
            <a:off x="-1588" y="1141412"/>
            <a:ext cx="12188825" cy="24165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What is Membership?</a:t>
            </a:r>
            <a:endParaRPr lang="en-US" dirty="0"/>
          </a:p>
        </p:txBody>
      </p:sp>
      <p:sp>
        <p:nvSpPr>
          <p:cNvPr id="5" name="Content Placeholder 4"/>
          <p:cNvSpPr>
            <a:spLocks noGrp="1"/>
          </p:cNvSpPr>
          <p:nvPr>
            <p:ph type="body" sz="quarter" idx="10"/>
          </p:nvPr>
        </p:nvSpPr>
        <p:spPr>
          <a:xfrm>
            <a:off x="519112" y="1447799"/>
            <a:ext cx="11149013" cy="4565865"/>
          </a:xfrm>
        </p:spPr>
        <p:txBody>
          <a:bodyPr/>
          <a:lstStyle/>
          <a:p>
            <a:r>
              <a:rPr lang="en-US" sz="3600" dirty="0" smtClean="0">
                <a:solidFill>
                  <a:schemeClr val="bg1">
                    <a:alpha val="99000"/>
                  </a:schemeClr>
                </a:solidFill>
              </a:rPr>
              <a:t>Provides registration for users</a:t>
            </a:r>
          </a:p>
          <a:p>
            <a:r>
              <a:rPr lang="en-US" sz="3600" dirty="0" smtClean="0">
                <a:solidFill>
                  <a:schemeClr val="bg1">
                    <a:alpha val="99000"/>
                  </a:schemeClr>
                </a:solidFill>
              </a:rPr>
              <a:t>Organize users into roles</a:t>
            </a:r>
          </a:p>
          <a:p>
            <a:r>
              <a:rPr lang="en-US" sz="3600" dirty="0" smtClean="0">
                <a:solidFill>
                  <a:schemeClr val="bg1">
                    <a:alpha val="99000"/>
                  </a:schemeClr>
                </a:solidFill>
              </a:rPr>
              <a:t>Restrict access to pages on your website based on user or role</a:t>
            </a:r>
          </a:p>
          <a:p>
            <a:endParaRPr lang="en-US" sz="3600" dirty="0" smtClean="0">
              <a:solidFill>
                <a:schemeClr val="bg1">
                  <a:alpha val="99000"/>
                </a:schemeClr>
              </a:solidFill>
            </a:endParaRPr>
          </a:p>
          <a:p>
            <a:r>
              <a:rPr lang="en-US" sz="3600" dirty="0" err="1" smtClean="0">
                <a:solidFill>
                  <a:schemeClr val="bg1">
                    <a:alpha val="99000"/>
                  </a:schemeClr>
                </a:solidFill>
              </a:rPr>
              <a:t>WebMatrix</a:t>
            </a:r>
            <a:r>
              <a:rPr lang="en-US" sz="3600" dirty="0" smtClean="0">
                <a:solidFill>
                  <a:schemeClr val="bg1">
                    <a:alpha val="99000"/>
                  </a:schemeClr>
                </a:solidFill>
              </a:rPr>
              <a:t> includes helpers &amp; database that makes setting up membership easy</a:t>
            </a:r>
          </a:p>
          <a:p>
            <a:r>
              <a:rPr lang="en-US" sz="3600" dirty="0" smtClean="0">
                <a:solidFill>
                  <a:schemeClr val="bg1">
                    <a:alpha val="99000"/>
                  </a:schemeClr>
                </a:solidFill>
              </a:rPr>
              <a:t>Some templates include Admin folder with all the pages required for membership</a:t>
            </a:r>
            <a:endParaRPr lang="en-US" sz="3600" dirty="0">
              <a:solidFill>
                <a:schemeClr val="bg1">
                  <a:alpha val="99000"/>
                </a:schemeClr>
              </a:solidFill>
            </a:endParaRPr>
          </a:p>
        </p:txBody>
      </p:sp>
      <p:sp>
        <p:nvSpPr>
          <p:cNvPr id="6" name="24-Point Star 5"/>
          <p:cNvSpPr/>
          <p:nvPr/>
        </p:nvSpPr>
        <p:spPr bwMode="auto">
          <a:xfrm>
            <a:off x="10806073"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10</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78066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Membership</a:t>
            </a:r>
            <a:endParaRPr lang="en-US" dirty="0"/>
          </a:p>
        </p:txBody>
      </p:sp>
      <p:sp>
        <p:nvSpPr>
          <p:cNvPr id="2" name="Content Placeholder 1"/>
          <p:cNvSpPr>
            <a:spLocks noGrp="1"/>
          </p:cNvSpPr>
          <p:nvPr>
            <p:ph type="body" sz="quarter" idx="10"/>
          </p:nvPr>
        </p:nvSpPr>
        <p:spPr/>
        <p:txBody>
          <a:bodyPr/>
          <a:lstStyle/>
          <a:p>
            <a:r>
              <a:rPr lang="en-US" dirty="0" smtClean="0"/>
              <a:t>Setup membership in one line of code</a:t>
            </a:r>
            <a:endParaRPr lang="en-US" dirty="0"/>
          </a:p>
        </p:txBody>
      </p:sp>
      <p:sp>
        <p:nvSpPr>
          <p:cNvPr id="4" name="TextBox 3"/>
          <p:cNvSpPr txBox="1"/>
          <p:nvPr/>
        </p:nvSpPr>
        <p:spPr>
          <a:xfrm>
            <a:off x="517524" y="2857503"/>
            <a:ext cx="10692781"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WebSecurity.InitializeDatabaseConnection</a:t>
            </a:r>
            <a:r>
              <a:rPr lang="en-US" sz="1400" dirty="0">
                <a:latin typeface="Consolas" pitchFamily="49" charset="0"/>
                <a:cs typeface="Consolas" pitchFamily="49" charset="0"/>
              </a:rPr>
              <a:t>("</a:t>
            </a:r>
            <a:r>
              <a:rPr lang="en-US" sz="1400" dirty="0" err="1">
                <a:latin typeface="Consolas" pitchFamily="49" charset="0"/>
                <a:cs typeface="Consolas" pitchFamily="49" charset="0"/>
              </a:rPr>
              <a:t>StarterSite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UserProfile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UserId</a:t>
            </a:r>
            <a:r>
              <a:rPr lang="en-US" sz="1400" dirty="0">
                <a:latin typeface="Consolas" pitchFamily="49" charset="0"/>
                <a:cs typeface="Consolas" pitchFamily="49" charset="0"/>
              </a:rPr>
              <a:t>", "Email", true);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517525" y="2488171"/>
            <a:ext cx="2588081" cy="461665"/>
          </a:xfrm>
          <a:prstGeom prst="rect">
            <a:avLst/>
          </a:prstGeom>
          <a:noFill/>
        </p:spPr>
        <p:txBody>
          <a:bodyPr wrap="none" rtlCol="0">
            <a:spAutoFit/>
          </a:bodyPr>
          <a:lstStyle/>
          <a:p>
            <a:r>
              <a:rPr lang="en-US" dirty="0" smtClean="0">
                <a:solidFill>
                  <a:schemeClr val="tx2">
                    <a:alpha val="99000"/>
                  </a:schemeClr>
                </a:solidFill>
              </a:rPr>
              <a:t>/_</a:t>
            </a:r>
            <a:r>
              <a:rPr lang="en-US" dirty="0" err="1" smtClean="0">
                <a:solidFill>
                  <a:schemeClr val="tx2">
                    <a:alpha val="99000"/>
                  </a:schemeClr>
                </a:solidFill>
              </a:rPr>
              <a:t>AppStart.cshtml</a:t>
            </a:r>
            <a:endParaRPr lang="en-US" dirty="0">
              <a:solidFill>
                <a:schemeClr val="tx2">
                  <a:alpha val="99000"/>
                </a:schemeClr>
              </a:solidFill>
            </a:endParaRPr>
          </a:p>
        </p:txBody>
      </p:sp>
      <p:sp>
        <p:nvSpPr>
          <p:cNvPr id="7" name="TextBox 6"/>
          <p:cNvSpPr txBox="1"/>
          <p:nvPr/>
        </p:nvSpPr>
        <p:spPr>
          <a:xfrm>
            <a:off x="517525" y="4153977"/>
            <a:ext cx="2894960" cy="461665"/>
          </a:xfrm>
          <a:prstGeom prst="rect">
            <a:avLst/>
          </a:prstGeom>
          <a:noFill/>
        </p:spPr>
        <p:txBody>
          <a:bodyPr wrap="none" rtlCol="0">
            <a:spAutoFit/>
          </a:bodyPr>
          <a:lstStyle/>
          <a:p>
            <a:r>
              <a:rPr lang="en-US" dirty="0" err="1" smtClean="0">
                <a:solidFill>
                  <a:schemeClr val="tx2">
                    <a:alpha val="99000"/>
                  </a:schemeClr>
                </a:solidFill>
              </a:rPr>
              <a:t>StarterSite</a:t>
            </a:r>
            <a:r>
              <a:rPr lang="en-US" dirty="0" smtClean="0">
                <a:solidFill>
                  <a:schemeClr val="tx2">
                    <a:alpha val="99000"/>
                  </a:schemeClr>
                </a:solidFill>
              </a:rPr>
              <a:t> database</a:t>
            </a:r>
            <a:endParaRPr lang="en-US" dirty="0">
              <a:solidFill>
                <a:schemeClr val="tx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581276"/>
            <a:ext cx="4542857" cy="13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265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47723"/>
            <a:ext cx="12188825" cy="240226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Controlling Access to Pages</a:t>
            </a:r>
            <a:endParaRPr lang="en-US" dirty="0"/>
          </a:p>
        </p:txBody>
      </p:sp>
      <p:sp>
        <p:nvSpPr>
          <p:cNvPr id="2" name="Content Placeholder 1"/>
          <p:cNvSpPr>
            <a:spLocks noGrp="1"/>
          </p:cNvSpPr>
          <p:nvPr>
            <p:ph type="body" sz="quarter" idx="10"/>
          </p:nvPr>
        </p:nvSpPr>
        <p:spPr>
          <a:xfrm>
            <a:off x="519112" y="1447799"/>
            <a:ext cx="11149013" cy="498598"/>
          </a:xfrm>
        </p:spPr>
        <p:txBody>
          <a:bodyPr/>
          <a:lstStyle/>
          <a:p>
            <a:r>
              <a:rPr lang="en-US" sz="3600" dirty="0" smtClean="0">
                <a:solidFill>
                  <a:schemeClr val="accent2">
                    <a:alpha val="99000"/>
                  </a:schemeClr>
                </a:solidFill>
              </a:rPr>
              <a:t>You can control access to pages based on the following:</a:t>
            </a:r>
          </a:p>
        </p:txBody>
      </p:sp>
      <p:sp>
        <p:nvSpPr>
          <p:cNvPr id="4" name="TextBox 3"/>
          <p:cNvSpPr txBox="1"/>
          <p:nvPr/>
        </p:nvSpPr>
        <p:spPr>
          <a:xfrm>
            <a:off x="2691699" y="4248636"/>
            <a:ext cx="6805427"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@if (!</a:t>
            </a:r>
            <a:r>
              <a:rPr lang="en-US" sz="1400" dirty="0" err="1">
                <a:solidFill>
                  <a:schemeClr val="lt1">
                    <a:alpha val="99000"/>
                  </a:schemeClr>
                </a:solidFill>
                <a:latin typeface="Consolas" pitchFamily="49" charset="0"/>
                <a:cs typeface="Consolas" pitchFamily="49" charset="0"/>
              </a:rPr>
              <a:t>WebSecurity.IsAuthenticated</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Response.Redirect</a:t>
            </a:r>
            <a:r>
              <a:rPr lang="en-US" sz="1400" dirty="0">
                <a:solidFill>
                  <a:schemeClr val="lt1">
                    <a:alpha val="99000"/>
                  </a:schemeClr>
                </a:solidFill>
                <a:latin typeface="Consolas" pitchFamily="49" charset="0"/>
                <a:cs typeface="Consolas" pitchFamily="49" charset="0"/>
              </a:rPr>
              <a:t>("/Account/Login");</a:t>
            </a:r>
          </a:p>
          <a:p>
            <a:r>
              <a:rPr lang="en-US" sz="1400" dirty="0">
                <a:solidFill>
                  <a:schemeClr val="lt1">
                    <a:alpha val="99000"/>
                  </a:schemeClr>
                </a:solidFill>
                <a:latin typeface="Consolas" pitchFamily="49" charset="0"/>
                <a:cs typeface="Consolas" pitchFamily="49" charset="0"/>
              </a:rPr>
              <a:t> }</a:t>
            </a:r>
          </a:p>
          <a:p>
            <a:pPr lvl="0"/>
            <a:endParaRPr lang="en-US" sz="1400" dirty="0" smtClean="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@if ( </a:t>
            </a:r>
            <a:r>
              <a:rPr lang="en-US" sz="1400" dirty="0" err="1">
                <a:solidFill>
                  <a:schemeClr val="lt1">
                    <a:alpha val="99000"/>
                  </a:schemeClr>
                </a:solidFill>
                <a:latin typeface="Consolas" pitchFamily="49" charset="0"/>
                <a:cs typeface="Consolas" pitchFamily="49" charset="0"/>
              </a:rPr>
              <a:t>Roles.IsUserInRole</a:t>
            </a:r>
            <a:r>
              <a:rPr lang="en-US" sz="1400" dirty="0">
                <a:solidFill>
                  <a:schemeClr val="lt1">
                    <a:alpha val="99000"/>
                  </a:schemeClr>
                </a:solidFill>
                <a:latin typeface="Consolas" pitchFamily="49" charset="0"/>
                <a:cs typeface="Consolas" pitchFamily="49" charset="0"/>
              </a:rPr>
              <a:t>("admin")) { </a:t>
            </a:r>
          </a:p>
          <a:p>
            <a:r>
              <a:rPr lang="en-US" sz="1400" dirty="0">
                <a:solidFill>
                  <a:schemeClr val="lt1">
                    <a:alpha val="99000"/>
                  </a:schemeClr>
                </a:solidFill>
                <a:latin typeface="Consolas" pitchFamily="49" charset="0"/>
                <a:cs typeface="Consolas" pitchFamily="49" charset="0"/>
              </a:rPr>
              <a:t>    &lt;span&gt; Welcome &lt;b&gt;@</a:t>
            </a:r>
            <a:r>
              <a:rPr lang="en-US" sz="1400" dirty="0" err="1">
                <a:solidFill>
                  <a:schemeClr val="lt1">
                    <a:alpha val="99000"/>
                  </a:schemeClr>
                </a:solidFill>
                <a:latin typeface="Consolas" pitchFamily="49" charset="0"/>
                <a:cs typeface="Consolas" pitchFamily="49" charset="0"/>
              </a:rPr>
              <a:t>WebSecurity.CurrentUserName</a:t>
            </a:r>
            <a:r>
              <a:rPr lang="en-US" sz="1400" dirty="0">
                <a:solidFill>
                  <a:schemeClr val="lt1">
                    <a:alpha val="99000"/>
                  </a:schemeClr>
                </a:solidFill>
                <a:latin typeface="Consolas" pitchFamily="49" charset="0"/>
                <a:cs typeface="Consolas" pitchFamily="49" charset="0"/>
              </a:rPr>
              <a:t>&lt;/b&gt;! &lt;/span&gt;</a:t>
            </a:r>
          </a:p>
          <a:p>
            <a:r>
              <a:rPr lang="en-US" sz="1400" dirty="0">
                <a:solidFill>
                  <a:schemeClr val="lt1">
                    <a:alpha val="99000"/>
                  </a:schemeClr>
                </a:solidFill>
                <a:latin typeface="Consolas" pitchFamily="49" charset="0"/>
                <a:cs typeface="Consolas" pitchFamily="49" charset="0"/>
              </a:rPr>
              <a:t>} </a:t>
            </a:r>
          </a:p>
        </p:txBody>
      </p:sp>
      <p:grpSp>
        <p:nvGrpSpPr>
          <p:cNvPr id="12" name="Group 11"/>
          <p:cNvGrpSpPr/>
          <p:nvPr/>
        </p:nvGrpSpPr>
        <p:grpSpPr>
          <a:xfrm>
            <a:off x="517525" y="2434430"/>
            <a:ext cx="11158538" cy="954107"/>
            <a:chOff x="517525" y="2358054"/>
            <a:chExt cx="11158538" cy="954107"/>
          </a:xfrm>
        </p:grpSpPr>
        <p:sp>
          <p:nvSpPr>
            <p:cNvPr id="7" name="Rectangle 6"/>
            <p:cNvSpPr/>
            <p:nvPr/>
          </p:nvSpPr>
          <p:spPr>
            <a:xfrm>
              <a:off x="517525" y="2358054"/>
              <a:ext cx="2130552" cy="954107"/>
            </a:xfrm>
            <a:prstGeom prst="rect">
              <a:avLst/>
            </a:prstGeom>
            <a:solidFill>
              <a:schemeClr val="accent4"/>
            </a:solidFill>
          </p:spPr>
          <p:txBody>
            <a:bodyPr wrap="square">
              <a:spAutoFit/>
            </a:bodyPr>
            <a:lstStyle/>
            <a:p>
              <a:r>
                <a:rPr lang="en-US" sz="2800" dirty="0">
                  <a:solidFill>
                    <a:schemeClr val="bg1">
                      <a:alpha val="99000"/>
                    </a:schemeClr>
                  </a:solidFill>
                </a:rPr>
                <a:t>Is the user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logged </a:t>
              </a:r>
              <a:r>
                <a:rPr lang="en-US" sz="2800" dirty="0">
                  <a:solidFill>
                    <a:schemeClr val="bg1">
                      <a:alpha val="99000"/>
                    </a:schemeClr>
                  </a:solidFill>
                </a:rPr>
                <a:t>in</a:t>
              </a:r>
              <a:r>
                <a:rPr lang="en-US" sz="2800" dirty="0" smtClean="0">
                  <a:solidFill>
                    <a:schemeClr val="bg1">
                      <a:alpha val="99000"/>
                    </a:schemeClr>
                  </a:solidFill>
                </a:rPr>
                <a:t>?</a:t>
              </a:r>
              <a:endParaRPr lang="en-US" sz="2800" dirty="0">
                <a:solidFill>
                  <a:schemeClr val="bg1">
                    <a:alpha val="99000"/>
                  </a:schemeClr>
                </a:solidFill>
              </a:endParaRPr>
            </a:p>
          </p:txBody>
        </p:sp>
        <p:sp>
          <p:nvSpPr>
            <p:cNvPr id="8" name="Rectangle 7"/>
            <p:cNvSpPr/>
            <p:nvPr/>
          </p:nvSpPr>
          <p:spPr>
            <a:xfrm>
              <a:off x="3410933" y="2358054"/>
              <a:ext cx="3542922" cy="954107"/>
            </a:xfrm>
            <a:prstGeom prst="rect">
              <a:avLst/>
            </a:prstGeom>
            <a:solidFill>
              <a:schemeClr val="accent4"/>
            </a:solidFill>
          </p:spPr>
          <p:txBody>
            <a:bodyPr wrap="square">
              <a:spAutoFit/>
            </a:bodyPr>
            <a:lstStyle/>
            <a:p>
              <a:r>
                <a:rPr lang="en-US" sz="2800" dirty="0">
                  <a:solidFill>
                    <a:schemeClr val="bg1">
                      <a:alpha val="99000"/>
                    </a:schemeClr>
                  </a:solidFill>
                </a:rPr>
                <a:t>Does the </a:t>
              </a:r>
              <a:r>
                <a:rPr lang="en-US" sz="2800" dirty="0" smtClean="0">
                  <a:solidFill>
                    <a:schemeClr val="bg1">
                      <a:alpha val="99000"/>
                    </a:schemeClr>
                  </a:solidFill>
                </a:rPr>
                <a:t>user have access </a:t>
              </a:r>
              <a:r>
                <a:rPr lang="en-US" sz="2800" dirty="0">
                  <a:solidFill>
                    <a:schemeClr val="bg1">
                      <a:alpha val="99000"/>
                    </a:schemeClr>
                  </a:solidFill>
                </a:rPr>
                <a:t>to </a:t>
              </a:r>
              <a:r>
                <a:rPr lang="en-US" sz="2800" dirty="0" smtClean="0">
                  <a:solidFill>
                    <a:schemeClr val="bg1">
                      <a:alpha val="99000"/>
                    </a:schemeClr>
                  </a:solidFill>
                </a:rPr>
                <a:t>the </a:t>
              </a:r>
              <a:r>
                <a:rPr lang="en-US" sz="2800" dirty="0">
                  <a:solidFill>
                    <a:schemeClr val="bg1">
                      <a:alpha val="99000"/>
                    </a:schemeClr>
                  </a:solidFill>
                </a:rPr>
                <a:t>page?</a:t>
              </a:r>
            </a:p>
          </p:txBody>
        </p:sp>
        <p:sp>
          <p:nvSpPr>
            <p:cNvPr id="9" name="Rectangle 8"/>
            <p:cNvSpPr/>
            <p:nvPr/>
          </p:nvSpPr>
          <p:spPr>
            <a:xfrm>
              <a:off x="7716711" y="2358054"/>
              <a:ext cx="3959352" cy="954107"/>
            </a:xfrm>
            <a:prstGeom prst="rect">
              <a:avLst/>
            </a:prstGeom>
            <a:solidFill>
              <a:schemeClr val="accent4"/>
            </a:solidFill>
          </p:spPr>
          <p:txBody>
            <a:bodyPr wrap="square">
              <a:spAutoFit/>
            </a:bodyPr>
            <a:lstStyle/>
            <a:p>
              <a:r>
                <a:rPr lang="en-US" sz="2800" dirty="0">
                  <a:solidFill>
                    <a:schemeClr val="bg1">
                      <a:alpha val="99000"/>
                    </a:schemeClr>
                  </a:solidFill>
                </a:rPr>
                <a:t>Does the user belong </a:t>
              </a:r>
              <a:br>
                <a:rPr lang="en-US" sz="2800" dirty="0">
                  <a:solidFill>
                    <a:schemeClr val="bg1">
                      <a:alpha val="99000"/>
                    </a:schemeClr>
                  </a:solidFill>
                </a:rPr>
              </a:br>
              <a:r>
                <a:rPr lang="en-US" sz="2800" dirty="0">
                  <a:solidFill>
                    <a:schemeClr val="bg1">
                      <a:alpha val="99000"/>
                    </a:schemeClr>
                  </a:solidFill>
                </a:rPr>
                <a:t>to the correct role?</a:t>
              </a:r>
            </a:p>
          </p:txBody>
        </p:sp>
      </p:grpSp>
    </p:spTree>
    <p:extLst>
      <p:ext uri="{BB962C8B-B14F-4D97-AF65-F5344CB8AC3E}">
        <p14:creationId xmlns:p14="http://schemas.microsoft.com/office/powerpoint/2010/main" val="2365142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89124" y="1447800"/>
            <a:ext cx="4761057" cy="1523494"/>
          </a:xfrm>
        </p:spPr>
        <p:txBody>
          <a:bodyPr/>
          <a:lstStyle/>
          <a:p>
            <a:r>
              <a:rPr lang="en-US" dirty="0" smtClean="0"/>
              <a:t>Membership</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6968718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Build Helpers?</a:t>
            </a:r>
            <a:endParaRPr lang="en-US" dirty="0"/>
          </a:p>
        </p:txBody>
      </p:sp>
      <p:grpSp>
        <p:nvGrpSpPr>
          <p:cNvPr id="9" name="Group 8"/>
          <p:cNvGrpSpPr/>
          <p:nvPr/>
        </p:nvGrpSpPr>
        <p:grpSpPr>
          <a:xfrm>
            <a:off x="591413" y="1420813"/>
            <a:ext cx="4369886" cy="1700623"/>
            <a:chOff x="1440954" y="4522205"/>
            <a:chExt cx="4369886" cy="1700623"/>
          </a:xfrm>
        </p:grpSpPr>
        <p:sp>
          <p:nvSpPr>
            <p:cNvPr id="7" name="Rectangle 6"/>
            <p:cNvSpPr/>
            <p:nvPr/>
          </p:nvSpPr>
          <p:spPr>
            <a:xfrm>
              <a:off x="1898154" y="4979405"/>
              <a:ext cx="3912686" cy="1243423"/>
            </a:xfrm>
            <a:prstGeom prst="rect">
              <a:avLst/>
            </a:prstGeom>
            <a:solidFill>
              <a:schemeClr val="accent1">
                <a:lumMod val="60000"/>
                <a:lumOff val="40000"/>
              </a:schemeClr>
            </a:solidFill>
          </p:spPr>
          <p:txBody>
            <a:bodyPr wrap="square" anchor="b" anchorCtr="0">
              <a:noAutofit/>
            </a:bodyPr>
            <a:lstStyle/>
            <a:p>
              <a:r>
                <a:rPr lang="en-US" dirty="0">
                  <a:solidFill>
                    <a:schemeClr val="tx2">
                      <a:alpha val="99000"/>
                    </a:schemeClr>
                  </a:solidFill>
                </a:rPr>
                <a:t>Helpers make you more productive</a:t>
              </a:r>
            </a:p>
          </p:txBody>
        </p:sp>
        <p:sp>
          <p:nvSpPr>
            <p:cNvPr id="8" name="Oval 7"/>
            <p:cNvSpPr/>
            <p:nvPr/>
          </p:nvSpPr>
          <p:spPr bwMode="auto">
            <a:xfrm>
              <a:off x="1440954" y="452220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2" name="Group 11"/>
          <p:cNvGrpSpPr/>
          <p:nvPr/>
        </p:nvGrpSpPr>
        <p:grpSpPr>
          <a:xfrm>
            <a:off x="5232881" y="1420813"/>
            <a:ext cx="6360058" cy="1711969"/>
            <a:chOff x="5572409" y="4522205"/>
            <a:chExt cx="6360058" cy="1711969"/>
          </a:xfrm>
        </p:grpSpPr>
        <p:sp>
          <p:nvSpPr>
            <p:cNvPr id="10" name="Rectangle 9"/>
            <p:cNvSpPr/>
            <p:nvPr/>
          </p:nvSpPr>
          <p:spPr>
            <a:xfrm>
              <a:off x="6029609" y="4990751"/>
              <a:ext cx="5902858" cy="1243423"/>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Helpers make it easier for other developers to use your widgets or services</a:t>
              </a:r>
            </a:p>
          </p:txBody>
        </p:sp>
        <p:sp>
          <p:nvSpPr>
            <p:cNvPr id="11" name="Oval 10"/>
            <p:cNvSpPr/>
            <p:nvPr/>
          </p:nvSpPr>
          <p:spPr bwMode="auto">
            <a:xfrm>
              <a:off x="5572409" y="4522205"/>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
        <p:nvSpPr>
          <p:cNvPr id="4" name="Rectangle 3"/>
          <p:cNvSpPr/>
          <p:nvPr/>
        </p:nvSpPr>
        <p:spPr>
          <a:xfrm>
            <a:off x="1048613" y="3257079"/>
            <a:ext cx="3912685" cy="1938992"/>
          </a:xfrm>
          <a:prstGeom prst="rect">
            <a:avLst/>
          </a:prstGeom>
        </p:spPr>
        <p:txBody>
          <a:bodyPr wrap="square">
            <a:spAutoFit/>
          </a:bodyPr>
          <a:lstStyle/>
          <a:p>
            <a:r>
              <a:rPr lang="en-US" dirty="0">
                <a:solidFill>
                  <a:schemeClr val="tx2">
                    <a:alpha val="99000"/>
                  </a:schemeClr>
                </a:solidFill>
                <a:latin typeface="Segoe UI Light" pitchFamily="34" charset="0"/>
              </a:rPr>
              <a:t>Create Helpers for code that is </a:t>
            </a:r>
            <a:r>
              <a:rPr lang="en-US" dirty="0">
                <a:solidFill>
                  <a:schemeClr val="accent1">
                    <a:alpha val="99000"/>
                  </a:schemeClr>
                </a:solidFill>
                <a:latin typeface="Segoe UI Light" pitchFamily="34" charset="0"/>
              </a:rPr>
              <a:t>repetitive</a:t>
            </a:r>
          </a:p>
          <a:p>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Create </a:t>
            </a:r>
            <a:r>
              <a:rPr lang="en-US" dirty="0">
                <a:solidFill>
                  <a:schemeClr val="tx2">
                    <a:alpha val="99000"/>
                  </a:schemeClr>
                </a:solidFill>
                <a:latin typeface="Segoe UI Light" pitchFamily="34" charset="0"/>
              </a:rPr>
              <a:t>Helpers for code that is </a:t>
            </a:r>
            <a:r>
              <a:rPr lang="en-US" dirty="0">
                <a:solidFill>
                  <a:schemeClr val="accent1">
                    <a:alpha val="99000"/>
                  </a:schemeClr>
                </a:solidFill>
                <a:latin typeface="Segoe UI Light" pitchFamily="34" charset="0"/>
              </a:rPr>
              <a:t>complex</a:t>
            </a:r>
          </a:p>
        </p:txBody>
      </p:sp>
      <p:sp>
        <p:nvSpPr>
          <p:cNvPr id="5" name="Rectangle 4"/>
          <p:cNvSpPr/>
          <p:nvPr/>
        </p:nvSpPr>
        <p:spPr>
          <a:xfrm>
            <a:off x="5690082" y="3224165"/>
            <a:ext cx="5902858" cy="830997"/>
          </a:xfrm>
          <a:prstGeom prst="rect">
            <a:avLst/>
          </a:prstGeom>
        </p:spPr>
        <p:txBody>
          <a:bodyPr wrap="square">
            <a:spAutoFit/>
          </a:bodyPr>
          <a:lstStyle/>
          <a:p>
            <a:r>
              <a:rPr lang="en-US" dirty="0">
                <a:solidFill>
                  <a:schemeClr val="tx2">
                    <a:alpha val="99000"/>
                  </a:schemeClr>
                </a:solidFill>
                <a:latin typeface="Segoe UI Light" pitchFamily="34" charset="0"/>
              </a:rPr>
              <a:t>Useful if you are trying to create a developer ecosystem of your own</a:t>
            </a:r>
          </a:p>
        </p:txBody>
      </p:sp>
      <p:sp>
        <p:nvSpPr>
          <p:cNvPr id="13" name="24-Point Star 12"/>
          <p:cNvSpPr/>
          <p:nvPr/>
        </p:nvSpPr>
        <p:spPr bwMode="auto">
          <a:xfrm>
            <a:off x="10806073" y="-44807"/>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11</a:t>
            </a:r>
          </a:p>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(Bonus!)</a:t>
            </a:r>
            <a:endParaRPr lang="en-US" sz="11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36109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a Helper: The 3 Approaches</a:t>
            </a:r>
            <a:endParaRPr lang="en-US" dirty="0"/>
          </a:p>
        </p:txBody>
      </p:sp>
      <p:sp>
        <p:nvSpPr>
          <p:cNvPr id="4" name="Freeform 3"/>
          <p:cNvSpPr/>
          <p:nvPr/>
        </p:nvSpPr>
        <p:spPr>
          <a:xfrm>
            <a:off x="517525" y="2651408"/>
            <a:ext cx="3428999" cy="1037923"/>
          </a:xfrm>
          <a:custGeom>
            <a:avLst/>
            <a:gdLst>
              <a:gd name="connsiteX0" fmla="*/ 0 w 9344766"/>
              <a:gd name="connsiteY0" fmla="*/ 0 h 1037923"/>
              <a:gd name="connsiteX1" fmla="*/ 9344766 w 9344766"/>
              <a:gd name="connsiteY1" fmla="*/ 0 h 1037923"/>
              <a:gd name="connsiteX2" fmla="*/ 9344766 w 9344766"/>
              <a:gd name="connsiteY2" fmla="*/ 1037923 h 1037923"/>
              <a:gd name="connsiteX3" fmla="*/ 0 w 9344766"/>
              <a:gd name="connsiteY3" fmla="*/ 1037923 h 1037923"/>
              <a:gd name="connsiteX4" fmla="*/ 0 w 9344766"/>
              <a:gd name="connsiteY4" fmla="*/ 0 h 103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37923">
                <a:moveTo>
                  <a:pt x="0" y="0"/>
                </a:moveTo>
                <a:lnTo>
                  <a:pt x="9344766" y="0"/>
                </a:lnTo>
                <a:lnTo>
                  <a:pt x="9344766" y="1037923"/>
                </a:lnTo>
                <a:lnTo>
                  <a:pt x="0" y="1037923"/>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@helper syntax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using CSHTML </a:t>
            </a:r>
            <a:endParaRPr lang="en-US" sz="2800" kern="1200" dirty="0">
              <a:solidFill>
                <a:schemeClr val="tx2">
                  <a:alpha val="99000"/>
                </a:schemeClr>
              </a:solidFill>
              <a:latin typeface="Segoe UI Light" pitchFamily="34" charset="0"/>
            </a:endParaRPr>
          </a:p>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For simple helpers</a:t>
            </a:r>
            <a:endParaRPr lang="en-US" sz="2800" kern="1200" dirty="0">
              <a:solidFill>
                <a:schemeClr val="tx2">
                  <a:alpha val="99000"/>
                </a:schemeClr>
              </a:solidFill>
              <a:latin typeface="Segoe UI Light" pitchFamily="34" charset="0"/>
            </a:endParaRPr>
          </a:p>
        </p:txBody>
      </p:sp>
      <p:sp>
        <p:nvSpPr>
          <p:cNvPr id="6" name="Rectangle 5"/>
          <p:cNvSpPr/>
          <p:nvPr/>
        </p:nvSpPr>
        <p:spPr>
          <a:xfrm>
            <a:off x="517524" y="1468451"/>
            <a:ext cx="3429000" cy="9850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Inline Code</a:t>
            </a:r>
            <a:endParaRPr lang="en-US" sz="3200" kern="1200" dirty="0">
              <a:solidFill>
                <a:schemeClr val="lt1">
                  <a:alpha val="99000"/>
                </a:schemeClr>
              </a:solidFill>
            </a:endParaRPr>
          </a:p>
        </p:txBody>
      </p:sp>
      <p:sp>
        <p:nvSpPr>
          <p:cNvPr id="7" name="Freeform 6"/>
          <p:cNvSpPr/>
          <p:nvPr/>
        </p:nvSpPr>
        <p:spPr>
          <a:xfrm>
            <a:off x="4377767" y="2651408"/>
            <a:ext cx="3429000" cy="970385"/>
          </a:xfrm>
          <a:custGeom>
            <a:avLst/>
            <a:gdLst>
              <a:gd name="connsiteX0" fmla="*/ 0 w 9344766"/>
              <a:gd name="connsiteY0" fmla="*/ 0 h 970385"/>
              <a:gd name="connsiteX1" fmla="*/ 9344766 w 9344766"/>
              <a:gd name="connsiteY1" fmla="*/ 0 h 970385"/>
              <a:gd name="connsiteX2" fmla="*/ 9344766 w 9344766"/>
              <a:gd name="connsiteY2" fmla="*/ 970385 h 970385"/>
              <a:gd name="connsiteX3" fmla="*/ 0 w 9344766"/>
              <a:gd name="connsiteY3" fmla="*/ 970385 h 970385"/>
              <a:gd name="connsiteX4" fmla="*/ 0 w 9344766"/>
              <a:gd name="connsiteY4" fmla="*/ 0 h 97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970385">
                <a:moveTo>
                  <a:pt x="0" y="0"/>
                </a:moveTo>
                <a:lnTo>
                  <a:pt x="9344766" y="0"/>
                </a:lnTo>
                <a:lnTo>
                  <a:pt x="9344766" y="970385"/>
                </a:lnTo>
                <a:lnTo>
                  <a:pt x="0" y="97038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Static class with </a:t>
            </a: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Static </a:t>
            </a:r>
            <a:r>
              <a:rPr lang="en-US" sz="2800" dirty="0">
                <a:solidFill>
                  <a:schemeClr val="tx2">
                    <a:alpha val="99000"/>
                  </a:schemeClr>
                </a:solidFill>
                <a:latin typeface="Segoe UI Light" pitchFamily="34" charset="0"/>
              </a:rPr>
              <a:t>methods</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helpers that use .NET Framework</a:t>
            </a:r>
          </a:p>
        </p:txBody>
      </p:sp>
      <p:sp>
        <p:nvSpPr>
          <p:cNvPr id="8" name="Rectangle 7"/>
          <p:cNvSpPr/>
          <p:nvPr/>
        </p:nvSpPr>
        <p:spPr>
          <a:xfrm>
            <a:off x="4377767" y="1468451"/>
            <a:ext cx="3429000" cy="9850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 Class (Intermediate)</a:t>
            </a:r>
            <a:endParaRPr lang="en-US" sz="3200" kern="1200" dirty="0">
              <a:solidFill>
                <a:schemeClr val="lt1">
                  <a:alpha val="99000"/>
                </a:schemeClr>
              </a:solidFill>
            </a:endParaRPr>
          </a:p>
        </p:txBody>
      </p:sp>
      <p:sp>
        <p:nvSpPr>
          <p:cNvPr id="9" name="Freeform 8"/>
          <p:cNvSpPr/>
          <p:nvPr/>
        </p:nvSpPr>
        <p:spPr>
          <a:xfrm>
            <a:off x="8238009" y="2651408"/>
            <a:ext cx="3438053" cy="1010475"/>
          </a:xfrm>
          <a:custGeom>
            <a:avLst/>
            <a:gdLst>
              <a:gd name="connsiteX0" fmla="*/ 0 w 9344766"/>
              <a:gd name="connsiteY0" fmla="*/ 0 h 1010475"/>
              <a:gd name="connsiteX1" fmla="*/ 9344766 w 9344766"/>
              <a:gd name="connsiteY1" fmla="*/ 0 h 1010475"/>
              <a:gd name="connsiteX2" fmla="*/ 9344766 w 9344766"/>
              <a:gd name="connsiteY2" fmla="*/ 1010475 h 1010475"/>
              <a:gd name="connsiteX3" fmla="*/ 0 w 9344766"/>
              <a:gd name="connsiteY3" fmla="*/ 1010475 h 1010475"/>
              <a:gd name="connsiteX4" fmla="*/ 0 w 9344766"/>
              <a:gd name="connsiteY4" fmla="*/ 0 h 101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10475">
                <a:moveTo>
                  <a:pt x="0" y="0"/>
                </a:moveTo>
                <a:lnTo>
                  <a:pt x="9344766" y="0"/>
                </a:lnTo>
                <a:lnTo>
                  <a:pt x="9344766" y="1010475"/>
                </a:lnTo>
                <a:lnTo>
                  <a:pt x="0" y="101047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Requires Visual Studio 2010 for development</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complex helpers that require testing</a:t>
            </a:r>
          </a:p>
        </p:txBody>
      </p:sp>
      <p:sp>
        <p:nvSpPr>
          <p:cNvPr id="10" name="Rectangle 9"/>
          <p:cNvSpPr/>
          <p:nvPr/>
        </p:nvSpPr>
        <p:spPr>
          <a:xfrm>
            <a:off x="8238010" y="1468451"/>
            <a:ext cx="3429000" cy="985037"/>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an assembly </a:t>
            </a:r>
            <a:br>
              <a:rPr lang="en-US" sz="3200" kern="1200" dirty="0" smtClean="0">
                <a:solidFill>
                  <a:schemeClr val="lt1">
                    <a:alpha val="99000"/>
                  </a:schemeClr>
                </a:solidFill>
              </a:rPr>
            </a:br>
            <a:r>
              <a:rPr lang="en-US" sz="3200" kern="1200" dirty="0" smtClean="0">
                <a:solidFill>
                  <a:schemeClr val="lt1">
                    <a:alpha val="99000"/>
                  </a:schemeClr>
                </a:solidFill>
              </a:rPr>
              <a:t>(DLL) (Advanced)</a:t>
            </a:r>
            <a:endParaRPr lang="en-US" sz="3200" kern="1200" dirty="0">
              <a:solidFill>
                <a:schemeClr val="lt1">
                  <a:alpha val="99000"/>
                </a:schemeClr>
              </a:solidFill>
            </a:endParaRPr>
          </a:p>
        </p:txBody>
      </p:sp>
    </p:spTree>
    <p:extLst>
      <p:ext uri="{BB962C8B-B14F-4D97-AF65-F5344CB8AC3E}">
        <p14:creationId xmlns:p14="http://schemas.microsoft.com/office/powerpoint/2010/main" val="48450876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3" y="1223275"/>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Rectangle 15"/>
          <p:cNvSpPr/>
          <p:nvPr/>
        </p:nvSpPr>
        <p:spPr>
          <a:xfrm>
            <a:off x="1084228" y="1300219"/>
            <a:ext cx="4609817" cy="1446550"/>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@helper</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Easy to create HTML shortcuts</a:t>
            </a:r>
          </a:p>
          <a:p>
            <a:r>
              <a:rPr lang="en-US" dirty="0">
                <a:solidFill>
                  <a:schemeClr val="tx2">
                    <a:alpha val="99000"/>
                  </a:schemeClr>
                </a:solidFill>
                <a:latin typeface="Segoe UI Light" pitchFamily="34" charset="0"/>
              </a:rPr>
              <a:t>Wrap commonly used HTML</a:t>
            </a:r>
          </a:p>
        </p:txBody>
      </p:sp>
      <p:sp>
        <p:nvSpPr>
          <p:cNvPr id="20" name="Rectangle 19"/>
          <p:cNvSpPr/>
          <p:nvPr/>
        </p:nvSpPr>
        <p:spPr bwMode="auto">
          <a:xfrm>
            <a:off x="-1" y="2918804"/>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Building Helpers – Inline Syntax</a:t>
            </a:r>
            <a:endParaRPr lang="en-US" dirty="0"/>
          </a:p>
        </p:txBody>
      </p:sp>
      <p:sp>
        <p:nvSpPr>
          <p:cNvPr id="5" name="TextBox 4"/>
          <p:cNvSpPr txBox="1"/>
          <p:nvPr/>
        </p:nvSpPr>
        <p:spPr>
          <a:xfrm>
            <a:off x="5694045" y="1223275"/>
            <a:ext cx="6191161"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r>
              <a:rPr lang="en-US" sz="1400" dirty="0">
                <a:solidFill>
                  <a:schemeClr val="lt1">
                    <a:alpha val="99000"/>
                  </a:schemeClr>
                </a:solidFill>
                <a:latin typeface="Consolas" pitchFamily="49" charset="0"/>
                <a:cs typeface="Consolas" pitchFamily="49" charset="0"/>
              </a:rPr>
              <a:t>helper </a:t>
            </a:r>
            <a:r>
              <a:rPr lang="en-US" sz="1400" dirty="0" err="1">
                <a:solidFill>
                  <a:schemeClr val="lt1">
                    <a:alpha val="99000"/>
                  </a:schemeClr>
                </a:solidFill>
                <a:latin typeface="Consolas" pitchFamily="49" charset="0"/>
                <a:cs typeface="Consolas" pitchFamily="49" charset="0"/>
              </a:rPr>
              <a:t>HelloWorld</a:t>
            </a:r>
            <a:r>
              <a:rPr lang="en-US" sz="1400" dirty="0">
                <a:solidFill>
                  <a:schemeClr val="lt1">
                    <a:alpha val="99000"/>
                  </a:schemeClr>
                </a:solidFill>
                <a:latin typeface="Consolas" pitchFamily="49" charset="0"/>
                <a:cs typeface="Consolas" pitchFamily="49" charset="0"/>
              </a:rPr>
              <a:t>(string name = "") {</a:t>
            </a:r>
          </a:p>
          <a:p>
            <a:r>
              <a:rPr lang="en-US" sz="1400" dirty="0">
                <a:solidFill>
                  <a:schemeClr val="lt1">
                    <a:alpha val="99000"/>
                  </a:schemeClr>
                </a:solidFill>
                <a:latin typeface="Consolas" pitchFamily="49" charset="0"/>
                <a:cs typeface="Consolas" pitchFamily="49" charset="0"/>
              </a:rPr>
              <a:t>    &lt;div&gt;Hello @name&lt;/div&gt;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a:p>
            <a:endParaRPr lang="en-US" sz="1400" dirty="0">
              <a:solidFill>
                <a:schemeClr val="lt1">
                  <a:alpha val="99000"/>
                </a:schemeClr>
              </a:solidFill>
              <a:latin typeface="Consolas" pitchFamily="49" charset="0"/>
              <a:cs typeface="Consolas" pitchFamily="49" charset="0"/>
            </a:endParaRPr>
          </a:p>
        </p:txBody>
      </p:sp>
      <p:sp>
        <p:nvSpPr>
          <p:cNvPr id="10" name="TextBox 9"/>
          <p:cNvSpPr txBox="1"/>
          <p:nvPr/>
        </p:nvSpPr>
        <p:spPr>
          <a:xfrm>
            <a:off x="5688281" y="2933515"/>
            <a:ext cx="6196925"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a:t>
            </a:r>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r>
              <a:rPr lang="en-US" sz="1400" dirty="0">
                <a:solidFill>
                  <a:schemeClr val="lt1">
                    <a:alpha val="99000"/>
                  </a:schemeClr>
                </a:solidFill>
                <a:latin typeface="Consolas" pitchFamily="49" charset="0"/>
                <a:cs typeface="Consolas" pitchFamily="49" charset="0"/>
              </a:rPr>
              <a:t>functions {</a:t>
            </a:r>
          </a:p>
          <a:p>
            <a:r>
              <a:rPr lang="en-US" sz="1400" dirty="0">
                <a:solidFill>
                  <a:schemeClr val="lt1">
                    <a:alpha val="99000"/>
                  </a:schemeClr>
                </a:solidFill>
                <a:latin typeface="Consolas" pitchFamily="49" charset="0"/>
                <a:cs typeface="Consolas" pitchFamily="49" charset="0"/>
              </a:rPr>
              <a:t>	public static string </a:t>
            </a:r>
            <a:r>
              <a:rPr lang="en-US" sz="1400" dirty="0" err="1">
                <a:solidFill>
                  <a:schemeClr val="lt1">
                    <a:alpha val="99000"/>
                  </a:schemeClr>
                </a:solidFill>
                <a:latin typeface="Consolas" pitchFamily="49" charset="0"/>
                <a:cs typeface="Consolas" pitchFamily="49" charset="0"/>
              </a:rPr>
              <a:t>SayHello</a:t>
            </a:r>
            <a:r>
              <a:rPr lang="en-US" sz="1400" dirty="0">
                <a:solidFill>
                  <a:schemeClr val="lt1">
                    <a:alpha val="99000"/>
                  </a:schemeClr>
                </a:solidFill>
                <a:latin typeface="Consolas" pitchFamily="49" charset="0"/>
                <a:cs typeface="Consolas" pitchFamily="49" charset="0"/>
              </a:rPr>
              <a:t>(string name) {</a:t>
            </a:r>
          </a:p>
          <a:p>
            <a:r>
              <a:rPr lang="en-US" sz="1400" dirty="0">
                <a:solidFill>
                  <a:schemeClr val="lt1">
                    <a:alpha val="99000"/>
                  </a:schemeClr>
                </a:solidFill>
                <a:latin typeface="Consolas" pitchFamily="49" charset="0"/>
                <a:cs typeface="Consolas" pitchFamily="49" charset="0"/>
              </a:rPr>
              <a:t>		return “Hello ” + name;</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p:txBody>
      </p:sp>
      <p:sp>
        <p:nvSpPr>
          <p:cNvPr id="11" name="Rectangle 10"/>
          <p:cNvSpPr/>
          <p:nvPr/>
        </p:nvSpPr>
        <p:spPr>
          <a:xfrm>
            <a:off x="1078464" y="2918804"/>
            <a:ext cx="4609817" cy="1815882"/>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@functions</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Return values from your helpers</a:t>
            </a:r>
          </a:p>
          <a:p>
            <a:r>
              <a:rPr lang="en-US" dirty="0">
                <a:solidFill>
                  <a:schemeClr val="tx2">
                    <a:alpha val="99000"/>
                  </a:schemeClr>
                </a:solidFill>
                <a:latin typeface="Segoe UI Light" pitchFamily="34" charset="0"/>
              </a:rPr>
              <a:t>Good for wrapping complex APIs </a:t>
            </a:r>
          </a:p>
          <a:p>
            <a:endParaRPr lang="en-US" dirty="0">
              <a:solidFill>
                <a:schemeClr val="tx2">
                  <a:alpha val="99000"/>
                </a:schemeClr>
              </a:solidFill>
              <a:latin typeface="Segoe UI Light" pitchFamily="34" charset="0"/>
            </a:endParaRPr>
          </a:p>
        </p:txBody>
      </p:sp>
      <p:sp>
        <p:nvSpPr>
          <p:cNvPr id="17" name="Rectangle 16"/>
          <p:cNvSpPr/>
          <p:nvPr/>
        </p:nvSpPr>
        <p:spPr bwMode="auto">
          <a:xfrm>
            <a:off x="-2" y="4661743"/>
            <a:ext cx="12188825" cy="156829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Rectangle 21"/>
          <p:cNvSpPr/>
          <p:nvPr/>
        </p:nvSpPr>
        <p:spPr>
          <a:xfrm>
            <a:off x="1230864" y="4676453"/>
            <a:ext cx="4609817" cy="1815882"/>
          </a:xfrm>
          <a:prstGeom prst="rect">
            <a:avLst/>
          </a:prstGeom>
        </p:spPr>
        <p:txBody>
          <a:bodyPr wrap="square">
            <a:spAutoFit/>
          </a:bodyPr>
          <a:lstStyle/>
          <a:p>
            <a:r>
              <a:rPr lang="en-US" sz="4000" dirty="0" err="1" smtClean="0">
                <a:solidFill>
                  <a:schemeClr val="accent2">
                    <a:alpha val="99000"/>
                  </a:schemeClr>
                </a:solidFill>
                <a:latin typeface="Segoe UI Light" pitchFamily="34" charset="0"/>
              </a:rPr>
              <a:t>App_Code</a:t>
            </a:r>
            <a:r>
              <a:rPr lang="en-US" sz="4000" dirty="0" smtClean="0">
                <a:solidFill>
                  <a:schemeClr val="accent2">
                    <a:alpha val="99000"/>
                  </a:schemeClr>
                </a:solidFill>
                <a:latin typeface="Segoe UI Light" pitchFamily="34" charset="0"/>
              </a:rPr>
              <a:t> Folder</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The name of the file is important</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It is used as the class name</a:t>
            </a:r>
            <a:endParaRPr lang="en-US" dirty="0">
              <a:solidFill>
                <a:schemeClr val="tx2">
                  <a:alpha val="99000"/>
                </a:schemeClr>
              </a:solidFill>
              <a:latin typeface="Segoe UI Light" pitchFamily="34" charset="0"/>
            </a:endParaRPr>
          </a:p>
          <a:p>
            <a:endParaRPr lang="en-US" dirty="0">
              <a:solidFill>
                <a:schemeClr val="tx2">
                  <a:alpha val="99000"/>
                </a:schemeClr>
              </a:solidFill>
              <a:latin typeface="Segoe UI Light" pitchFamily="34" charset="0"/>
            </a:endParaRPr>
          </a:p>
        </p:txBody>
      </p:sp>
      <p:pic>
        <p:nvPicPr>
          <p:cNvPr id="23" name="Picture 22"/>
          <p:cNvPicPr/>
          <p:nvPr/>
        </p:nvPicPr>
        <p:blipFill rotWithShape="1">
          <a:blip r:embed="rId3"/>
          <a:srcRect t="35754" r="9309" b="50445"/>
          <a:stretch/>
        </p:blipFill>
        <p:spPr>
          <a:xfrm>
            <a:off x="5665206" y="4661742"/>
            <a:ext cx="4632730" cy="1092124"/>
          </a:xfrm>
          <a:prstGeom prst="rect">
            <a:avLst/>
          </a:prstGeom>
        </p:spPr>
      </p:pic>
      <p:sp>
        <p:nvSpPr>
          <p:cNvPr id="18" name="TextBox 17"/>
          <p:cNvSpPr txBox="1"/>
          <p:nvPr/>
        </p:nvSpPr>
        <p:spPr>
          <a:xfrm>
            <a:off x="5665206" y="5706816"/>
            <a:ext cx="6196925" cy="52322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FacebookSocialPlugins.ShowLoginButton</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28292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36890751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22475" y="2082230"/>
            <a:ext cx="554965" cy="2919279"/>
            <a:chOff x="5950916" y="1398444"/>
            <a:chExt cx="554965" cy="2919279"/>
          </a:xfrm>
        </p:grpSpPr>
        <p:sp>
          <p:nvSpPr>
            <p:cNvPr id="11" name="24-Point Star 10"/>
            <p:cNvSpPr/>
            <p:nvPr/>
          </p:nvSpPr>
          <p:spPr bwMode="auto">
            <a:xfrm>
              <a:off x="5960633" y="378549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5" name="24-Point Star 14"/>
            <p:cNvSpPr/>
            <p:nvPr/>
          </p:nvSpPr>
          <p:spPr bwMode="auto">
            <a:xfrm>
              <a:off x="595091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6" name="24-Point Star 15"/>
            <p:cNvSpPr/>
            <p:nvPr/>
          </p:nvSpPr>
          <p:spPr bwMode="auto">
            <a:xfrm>
              <a:off x="5950916" y="187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7" name="24-Point Star 16"/>
            <p:cNvSpPr/>
            <p:nvPr/>
          </p:nvSpPr>
          <p:spPr bwMode="auto">
            <a:xfrm>
              <a:off x="5950916" y="235326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8" name="24-Point Star 17"/>
            <p:cNvSpPr/>
            <p:nvPr/>
          </p:nvSpPr>
          <p:spPr bwMode="auto">
            <a:xfrm>
              <a:off x="5950916" y="283067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9" name="24-Point Star 18"/>
            <p:cNvSpPr/>
            <p:nvPr/>
          </p:nvSpPr>
          <p:spPr bwMode="auto">
            <a:xfrm>
              <a:off x="5957071" y="330808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grpSp>
        <p:nvGrpSpPr>
          <p:cNvPr id="5" name="Group 4"/>
          <p:cNvGrpSpPr/>
          <p:nvPr/>
        </p:nvGrpSpPr>
        <p:grpSpPr>
          <a:xfrm>
            <a:off x="324546" y="2114034"/>
            <a:ext cx="551403" cy="2387049"/>
            <a:chOff x="324546" y="1398444"/>
            <a:chExt cx="551403" cy="2387049"/>
          </a:xfrm>
        </p:grpSpPr>
        <p:sp>
          <p:nvSpPr>
            <p:cNvPr id="7" name="24-Point Star 6"/>
            <p:cNvSpPr/>
            <p:nvPr/>
          </p:nvSpPr>
          <p:spPr bwMode="auto">
            <a:xfrm>
              <a:off x="32454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8" name="24-Point Star 7"/>
            <p:cNvSpPr/>
            <p:nvPr/>
          </p:nvSpPr>
          <p:spPr bwMode="auto">
            <a:xfrm>
              <a:off x="324546" y="186214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9" name="24-Point Star 8"/>
            <p:cNvSpPr/>
            <p:nvPr/>
          </p:nvSpPr>
          <p:spPr bwMode="auto">
            <a:xfrm>
              <a:off x="324546" y="232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0" name="24-Point Star 9"/>
            <p:cNvSpPr/>
            <p:nvPr/>
          </p:nvSpPr>
          <p:spPr bwMode="auto">
            <a:xfrm>
              <a:off x="324546" y="278955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2" name="24-Point Star 11"/>
            <p:cNvSpPr/>
            <p:nvPr/>
          </p:nvSpPr>
          <p:spPr bwMode="auto">
            <a:xfrm>
              <a:off x="330701" y="325326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a:xfrm>
            <a:off x="324545" y="228600"/>
            <a:ext cx="11546752" cy="1495794"/>
          </a:xfrm>
        </p:spPr>
        <p:txBody>
          <a:bodyPr/>
          <a:lstStyle/>
          <a:p>
            <a:r>
              <a:rPr lang="en-US" dirty="0" smtClean="0"/>
              <a:t>Recap: Top </a:t>
            </a:r>
            <a:r>
              <a:rPr lang="en-US" strike="sngStrike" dirty="0" smtClean="0"/>
              <a:t>10</a:t>
            </a:r>
            <a:r>
              <a:rPr lang="en-US" dirty="0" smtClean="0"/>
              <a:t> 11 Things You Just Learned about </a:t>
            </a:r>
            <a:r>
              <a:rPr lang="en-US" dirty="0" err="1" smtClean="0"/>
              <a:t>WebMatrix</a:t>
            </a:r>
            <a:r>
              <a:rPr lang="en-US" dirty="0" smtClean="0"/>
              <a:t> 2</a:t>
            </a:r>
            <a:endParaRPr lang="en-US" dirty="0"/>
          </a:p>
        </p:txBody>
      </p:sp>
      <p:sp>
        <p:nvSpPr>
          <p:cNvPr id="3" name="Content Placeholder 2"/>
          <p:cNvSpPr>
            <a:spLocks noGrp="1"/>
          </p:cNvSpPr>
          <p:nvPr>
            <p:ph sz="half" idx="1"/>
          </p:nvPr>
        </p:nvSpPr>
        <p:spPr>
          <a:xfrm>
            <a:off x="519113" y="2163390"/>
            <a:ext cx="5486400" cy="2283702"/>
          </a:xfrm>
        </p:spPr>
        <p:txBody>
          <a:bodyPr/>
          <a:lstStyle/>
          <a:p>
            <a:pPr marL="514350" indent="-514350">
              <a:buClr>
                <a:schemeClr val="bg1"/>
              </a:buClr>
              <a:buSzPct val="70000"/>
              <a:buFont typeface="+mj-lt"/>
              <a:buAutoNum type="arabicPeriod"/>
            </a:pPr>
            <a:r>
              <a:rPr lang="en-US" sz="2800" dirty="0" err="1" smtClean="0"/>
              <a:t>WebMatrix</a:t>
            </a:r>
            <a:r>
              <a:rPr lang="en-US" sz="2800" dirty="0" smtClean="0"/>
              <a:t> gives you options</a:t>
            </a:r>
          </a:p>
          <a:p>
            <a:pPr marL="514350" indent="-514350">
              <a:buClr>
                <a:schemeClr val="bg1"/>
              </a:buClr>
              <a:buFont typeface="+mj-lt"/>
              <a:buAutoNum type="arabicPeriod"/>
            </a:pPr>
            <a:r>
              <a:rPr lang="en-US" sz="2800" dirty="0"/>
              <a:t>Code Completion</a:t>
            </a:r>
          </a:p>
          <a:p>
            <a:pPr marL="514350" indent="-514350">
              <a:buClr>
                <a:schemeClr val="bg1"/>
              </a:buClr>
              <a:buFont typeface="+mj-lt"/>
              <a:buAutoNum type="arabicPeriod"/>
            </a:pPr>
            <a:r>
              <a:rPr lang="en-US" sz="2800" dirty="0" smtClean="0"/>
              <a:t>Introducing Razor</a:t>
            </a:r>
            <a:endParaRPr lang="en-US" sz="2800" dirty="0"/>
          </a:p>
          <a:p>
            <a:pPr marL="514350" indent="-514350">
              <a:buClr>
                <a:schemeClr val="bg1"/>
              </a:buClr>
              <a:buFont typeface="+mj-lt"/>
              <a:buAutoNum type="arabicPeriod"/>
            </a:pPr>
            <a:r>
              <a:rPr lang="en-US" sz="2800" dirty="0" smtClean="0"/>
              <a:t>Database Design and Access</a:t>
            </a:r>
            <a:endParaRPr lang="en-US" sz="2800" dirty="0"/>
          </a:p>
          <a:p>
            <a:pPr marL="514350" indent="-514350">
              <a:buClr>
                <a:schemeClr val="bg1"/>
              </a:buClr>
              <a:buFont typeface="+mj-lt"/>
              <a:buAutoNum type="arabicPeriod"/>
            </a:pPr>
            <a:r>
              <a:rPr lang="en-US" sz="2800" dirty="0" err="1" smtClean="0"/>
              <a:t>WebGrid</a:t>
            </a:r>
            <a:endParaRPr lang="en-US" sz="2800" dirty="0"/>
          </a:p>
        </p:txBody>
      </p:sp>
      <p:sp>
        <p:nvSpPr>
          <p:cNvPr id="4" name="Content Placeholder 3"/>
          <p:cNvSpPr>
            <a:spLocks noGrp="1"/>
          </p:cNvSpPr>
          <p:nvPr>
            <p:ph sz="half" idx="2"/>
          </p:nvPr>
        </p:nvSpPr>
        <p:spPr>
          <a:xfrm>
            <a:off x="6181725" y="2163390"/>
            <a:ext cx="5486400" cy="2757678"/>
          </a:xfrm>
        </p:spPr>
        <p:txBody>
          <a:bodyPr/>
          <a:lstStyle/>
          <a:p>
            <a:pPr marL="514350" indent="-514350">
              <a:buClr>
                <a:schemeClr val="bg1"/>
              </a:buClr>
              <a:buFont typeface="+mj-lt"/>
              <a:buAutoNum type="arabicPeriod" startAt="6"/>
            </a:pPr>
            <a:r>
              <a:rPr lang="en-US" sz="2800" dirty="0" smtClean="0"/>
              <a:t>Built-in helpers</a:t>
            </a:r>
          </a:p>
          <a:p>
            <a:pPr marL="514350" indent="-514350">
              <a:buClr>
                <a:schemeClr val="bg1"/>
              </a:buClr>
              <a:buFont typeface="+mj-lt"/>
              <a:buAutoNum type="arabicPeriod" startAt="6"/>
            </a:pPr>
            <a:r>
              <a:rPr lang="en-US" sz="2800" dirty="0" err="1" smtClean="0"/>
              <a:t>NuGet</a:t>
            </a:r>
            <a:r>
              <a:rPr lang="en-US" sz="2800" dirty="0" smtClean="0"/>
              <a:t> Integration</a:t>
            </a:r>
            <a:endParaRPr lang="en-US" sz="2800" dirty="0" smtClean="0"/>
          </a:p>
          <a:p>
            <a:pPr marL="514350" indent="-514350">
              <a:buClr>
                <a:schemeClr val="bg1"/>
              </a:buClr>
              <a:buFont typeface="+mj-lt"/>
              <a:buAutoNum type="arabicPeriod" startAt="6"/>
            </a:pPr>
            <a:r>
              <a:rPr lang="en-US" sz="2800" dirty="0" smtClean="0"/>
              <a:t>Routing</a:t>
            </a:r>
            <a:endParaRPr lang="en-US" sz="2800" dirty="0" smtClean="0"/>
          </a:p>
          <a:p>
            <a:pPr marL="514350" indent="-514350">
              <a:buClr>
                <a:schemeClr val="bg1"/>
              </a:buClr>
              <a:buFont typeface="+mj-lt"/>
              <a:buAutoNum type="arabicPeriod" startAt="6"/>
            </a:pPr>
            <a:r>
              <a:rPr lang="en-US" sz="2800" dirty="0" smtClean="0"/>
              <a:t>Reporting</a:t>
            </a:r>
            <a:endParaRPr lang="en-US" sz="2800" dirty="0" smtClean="0"/>
          </a:p>
          <a:p>
            <a:pPr marL="514350" indent="-514350">
              <a:buClr>
                <a:schemeClr val="bg1"/>
              </a:buClr>
              <a:buFont typeface="+mj-lt"/>
              <a:buAutoNum type="arabicPeriod" startAt="6"/>
            </a:pPr>
            <a:r>
              <a:rPr lang="en-US" sz="2800" dirty="0" smtClean="0"/>
              <a:t>Membership</a:t>
            </a:r>
            <a:endParaRPr lang="en-US" sz="2800" dirty="0" smtClean="0"/>
          </a:p>
          <a:p>
            <a:pPr marL="514350" indent="-514350">
              <a:buClr>
                <a:schemeClr val="bg1"/>
              </a:buClr>
              <a:buFont typeface="+mj-lt"/>
              <a:buAutoNum type="arabicPeriod" startAt="6"/>
            </a:pPr>
            <a:r>
              <a:rPr lang="en-US" sz="2800" dirty="0" smtClean="0"/>
              <a:t>Built your own helpers</a:t>
            </a:r>
            <a:endParaRPr lang="en-US" sz="2800" dirty="0"/>
          </a:p>
        </p:txBody>
      </p:sp>
    </p:spTree>
    <p:extLst>
      <p:ext uri="{BB962C8B-B14F-4D97-AF65-F5344CB8AC3E}">
        <p14:creationId xmlns:p14="http://schemas.microsoft.com/office/powerpoint/2010/main" val="208742817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This Content, and More</a:t>
            </a:r>
            <a:endParaRPr lang="en-US" dirty="0"/>
          </a:p>
        </p:txBody>
      </p:sp>
      <p:sp>
        <p:nvSpPr>
          <p:cNvPr id="2" name="Content Placeholder 1"/>
          <p:cNvSpPr>
            <a:spLocks noGrp="1"/>
          </p:cNvSpPr>
          <p:nvPr>
            <p:ph type="body" sz="quarter" idx="10"/>
          </p:nvPr>
        </p:nvSpPr>
        <p:spPr>
          <a:xfrm>
            <a:off x="519112" y="1447799"/>
            <a:ext cx="11149013" cy="1892826"/>
          </a:xfrm>
        </p:spPr>
        <p:txBody>
          <a:bodyPr/>
          <a:lstStyle/>
          <a:p>
            <a:r>
              <a:rPr lang="en-US" dirty="0" smtClean="0"/>
              <a:t>www.webcamps.ms</a:t>
            </a:r>
          </a:p>
          <a:p>
            <a:r>
              <a:rPr lang="en-US" dirty="0" smtClean="0"/>
              <a:t>www.asp.net/webmatrix</a:t>
            </a:r>
          </a:p>
          <a:p>
            <a:r>
              <a:rPr lang="en-US" dirty="0" smtClean="0"/>
              <a:t>www.microsoft.com/web/webmatrix </a:t>
            </a:r>
            <a:endParaRPr lang="en-US" dirty="0"/>
          </a:p>
        </p:txBody>
      </p:sp>
      <p:sp>
        <p:nvSpPr>
          <p:cNvPr id="4" name="Rectangle 3"/>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bwMode="black">
          <a:xfrm>
            <a:off x="519112" y="3966724"/>
            <a:ext cx="3223775" cy="1941352"/>
            <a:chOff x="863600" y="2393157"/>
            <a:chExt cx="876300" cy="527844"/>
          </a:xfrm>
          <a:solidFill>
            <a:schemeClr val="tx1"/>
          </a:solidFill>
        </p:grpSpPr>
        <p:sp>
          <p:nvSpPr>
            <p:cNvPr id="8" name="Freeform 7"/>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1" name="Freeform 7"/>
          <p:cNvSpPr>
            <a:spLocks noChangeAspect="1" noEditPoints="1"/>
          </p:cNvSpPr>
          <p:nvPr/>
        </p:nvSpPr>
        <p:spPr bwMode="black">
          <a:xfrm>
            <a:off x="8535727" y="3926440"/>
            <a:ext cx="3132398" cy="197859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0"/>
          <p:cNvSpPr>
            <a:spLocks noEditPoints="1"/>
          </p:cNvSpPr>
          <p:nvPr/>
        </p:nvSpPr>
        <p:spPr bwMode="black">
          <a:xfrm>
            <a:off x="4032976" y="4562947"/>
            <a:ext cx="1934780" cy="134512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5"/>
          <p:cNvSpPr>
            <a:spLocks noEditPoints="1"/>
          </p:cNvSpPr>
          <p:nvPr/>
        </p:nvSpPr>
        <p:spPr bwMode="auto">
          <a:xfrm>
            <a:off x="6257845" y="5033727"/>
            <a:ext cx="458174" cy="874349"/>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ounded Rectangle 6"/>
          <p:cNvSpPr/>
          <p:nvPr/>
        </p:nvSpPr>
        <p:spPr bwMode="black">
          <a:xfrm rot="16200000">
            <a:off x="7188698" y="4851137"/>
            <a:ext cx="874349" cy="12395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15354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79288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2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smtClean="0"/>
              <a:t>WebMatrix</a:t>
            </a:r>
            <a:r>
              <a:rPr lang="en-US" dirty="0" smtClean="0"/>
              <a:t> Gives You Options</a:t>
            </a:r>
            <a:endParaRPr lang="en-US" dirty="0"/>
          </a:p>
        </p:txBody>
      </p:sp>
      <p:sp>
        <p:nvSpPr>
          <p:cNvPr id="5" name="Text Placeholder 4"/>
          <p:cNvSpPr>
            <a:spLocks noGrp="1"/>
          </p:cNvSpPr>
          <p:nvPr>
            <p:ph type="body" sz="quarter" idx="10"/>
          </p:nvPr>
        </p:nvSpPr>
        <p:spPr>
          <a:xfrm>
            <a:off x="519112" y="2212448"/>
            <a:ext cx="5116375" cy="553998"/>
          </a:xfrm>
        </p:spPr>
        <p:txBody>
          <a:bodyPr/>
          <a:lstStyle/>
          <a:p>
            <a:r>
              <a:rPr lang="en-US" dirty="0" smtClean="0"/>
              <a:t>Start with a template</a:t>
            </a:r>
            <a:endParaRPr lang="en-US" dirty="0"/>
          </a:p>
        </p:txBody>
      </p:sp>
      <p:sp>
        <p:nvSpPr>
          <p:cNvPr id="9" name="Text Placeholder 4"/>
          <p:cNvSpPr txBox="1">
            <a:spLocks/>
          </p:cNvSpPr>
          <p:nvPr/>
        </p:nvSpPr>
        <p:spPr>
          <a:xfrm>
            <a:off x="519112" y="3006445"/>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Pull in an existing app </a:t>
            </a:r>
            <a:br>
              <a:rPr lang="en-US" dirty="0" smtClean="0"/>
            </a:br>
            <a:r>
              <a:rPr lang="en-US" dirty="0" smtClean="0"/>
              <a:t>and start customizing</a:t>
            </a:r>
            <a:endParaRPr lang="en-US" dirty="0"/>
          </a:p>
        </p:txBody>
      </p:sp>
      <p:sp>
        <p:nvSpPr>
          <p:cNvPr id="11" name="Text Placeholder 4"/>
          <p:cNvSpPr txBox="1">
            <a:spLocks/>
          </p:cNvSpPr>
          <p:nvPr/>
        </p:nvSpPr>
        <p:spPr>
          <a:xfrm>
            <a:off x="519112" y="435444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Open an existing site (even remotely)</a:t>
            </a:r>
            <a:endParaRPr lang="en-US" dirty="0"/>
          </a:p>
        </p:txBody>
      </p:sp>
      <p:sp>
        <p:nvSpPr>
          <p:cNvPr id="12" name="Freeform 17"/>
          <p:cNvSpPr>
            <a:spLocks noEditPoints="1"/>
          </p:cNvSpPr>
          <p:nvPr/>
        </p:nvSpPr>
        <p:spPr bwMode="black">
          <a:xfrm>
            <a:off x="7404341" y="2584567"/>
            <a:ext cx="2502869" cy="2505751"/>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24-Point Star 5"/>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9" grpId="0" build="p"/>
      <p:bldP spid="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552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09379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6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Code Completion</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Text Editing Improvements</a:t>
            </a:r>
          </a:p>
          <a:p>
            <a:pPr>
              <a:spcAft>
                <a:spcPts val="1200"/>
              </a:spcAft>
            </a:pPr>
            <a:r>
              <a:rPr lang="en-US" sz="4000" dirty="0" err="1" smtClean="0">
                <a:latin typeface="Segoe UI Light" pitchFamily="34" charset="0"/>
              </a:rPr>
              <a:t>WebMatrix</a:t>
            </a:r>
            <a:r>
              <a:rPr lang="en-US" sz="4000" dirty="0" smtClean="0">
                <a:latin typeface="Segoe UI Light" pitchFamily="34" charset="0"/>
              </a:rPr>
              <a:t> adds code completion </a:t>
            </a:r>
            <a:br>
              <a:rPr lang="en-US" sz="4000" dirty="0" smtClean="0">
                <a:latin typeface="Segoe UI Light" pitchFamily="34" charset="0"/>
              </a:rPr>
            </a:br>
            <a:r>
              <a:rPr lang="en-US" sz="4000" dirty="0" smtClean="0">
                <a:latin typeface="Segoe UI Light" pitchFamily="34" charset="0"/>
              </a:rPr>
              <a:t>features for HTML 5, CSS 3, </a:t>
            </a:r>
            <a:br>
              <a:rPr lang="en-US" sz="4000" dirty="0" smtClean="0">
                <a:latin typeface="Segoe UI Light" pitchFamily="34" charset="0"/>
              </a:rPr>
            </a:br>
            <a:r>
              <a:rPr lang="en-US" sz="4000" dirty="0" smtClean="0">
                <a:latin typeface="Segoe UI Light" pitchFamily="34" charset="0"/>
              </a:rPr>
              <a:t>Razor syntax…</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 Placeholder 4"/>
          <p:cNvSpPr txBox="1">
            <a:spLocks/>
          </p:cNvSpPr>
          <p:nvPr/>
        </p:nvSpPr>
        <p:spPr>
          <a:xfrm>
            <a:off x="519112" y="4246785"/>
            <a:ext cx="5116375"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smtClean="0">
                <a:latin typeface="Segoe UI Light" pitchFamily="34" charset="0"/>
              </a:rPr>
              <a:t>Even PHP!</a:t>
            </a:r>
            <a:endParaRPr lang="en-US" sz="4000" dirty="0">
              <a:latin typeface="Segoe UI Light" pitchFamily="34" charset="0"/>
            </a:endParaRPr>
          </a:p>
        </p:txBody>
      </p:sp>
      <p:grpSp>
        <p:nvGrpSpPr>
          <p:cNvPr id="8" name="Group 7"/>
          <p:cNvGrpSpPr/>
          <p:nvPr/>
        </p:nvGrpSpPr>
        <p:grpSpPr bwMode="black">
          <a:xfrm>
            <a:off x="9996378" y="1420813"/>
            <a:ext cx="755387" cy="1845916"/>
            <a:chOff x="3200884" y="3379188"/>
            <a:chExt cx="274392" cy="670523"/>
          </a:xfrm>
        </p:grpSpPr>
        <p:sp>
          <p:nvSpPr>
            <p:cNvPr id="9" name="Freeform 212"/>
            <p:cNvSpPr>
              <a:spLocks/>
            </p:cNvSpPr>
            <p:nvPr/>
          </p:nvSpPr>
          <p:spPr bwMode="black">
            <a:xfrm>
              <a:off x="3247054" y="3890540"/>
              <a:ext cx="209984" cy="15917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13"/>
            <p:cNvSpPr>
              <a:spLocks noEditPoints="1"/>
            </p:cNvSpPr>
            <p:nvPr/>
          </p:nvSpPr>
          <p:spPr bwMode="black">
            <a:xfrm>
              <a:off x="3200884" y="3379188"/>
              <a:ext cx="274392" cy="426756"/>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14"/>
            <p:cNvSpPr>
              <a:spLocks/>
            </p:cNvSpPr>
            <p:nvPr/>
          </p:nvSpPr>
          <p:spPr bwMode="black">
            <a:xfrm>
              <a:off x="3244754" y="3824999"/>
              <a:ext cx="212941" cy="47636"/>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4" name="24-Point Star 13"/>
          <p:cNvSpPr/>
          <p:nvPr/>
        </p:nvSpPr>
        <p:spPr bwMode="auto">
          <a:xfrm>
            <a:off x="10806074" y="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2</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96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5" y="1447800"/>
            <a:ext cx="5107098" cy="1523494"/>
          </a:xfrm>
        </p:spPr>
        <p:txBody>
          <a:bodyPr/>
          <a:lstStyle/>
          <a:p>
            <a:r>
              <a:rPr lang="en-US" dirty="0" smtClean="0"/>
              <a:t>Creating New Sites</a:t>
            </a:r>
            <a:endParaRPr lang="en-US" dirty="0"/>
          </a:p>
        </p:txBody>
      </p:sp>
      <p:sp>
        <p:nvSpPr>
          <p:cNvPr id="7" name="Subtitle 6"/>
          <p:cNvSpPr>
            <a:spLocks noGrp="1"/>
          </p:cNvSpPr>
          <p:nvPr>
            <p:ph type="subTitle" idx="1"/>
          </p:nvPr>
        </p:nvSpPr>
        <p:spPr>
          <a:xfrm>
            <a:off x="1889124" y="5630472"/>
            <a:ext cx="6106560" cy="461665"/>
          </a:xfrm>
        </p:spPr>
        <p:txBody>
          <a:bodyPr/>
          <a:lstStyle/>
          <a:p>
            <a:r>
              <a:rPr lang="en-US" dirty="0" smtClean="0"/>
              <a:t>Using </a:t>
            </a:r>
            <a:r>
              <a:rPr lang="en-US" dirty="0" err="1" smtClean="0"/>
              <a:t>WebMatrix</a:t>
            </a:r>
            <a:r>
              <a:rPr lang="en-US" dirty="0" smtClean="0"/>
              <a:t> Templates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Razor</a:t>
            </a:r>
            <a:endParaRPr lang="en-US" dirty="0"/>
          </a:p>
        </p:txBody>
      </p:sp>
    </p:spTree>
    <p:extLst>
      <p:ext uri="{BB962C8B-B14F-4D97-AF65-F5344CB8AC3E}">
        <p14:creationId xmlns:p14="http://schemas.microsoft.com/office/powerpoint/2010/main" val="120141629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Where </a:t>
            </a:r>
            <a:r>
              <a:rPr lang="en-US" dirty="0" err="1" smtClean="0"/>
              <a:t>WebMatrix</a:t>
            </a:r>
            <a:r>
              <a:rPr lang="en-US" dirty="0" smtClean="0"/>
              <a:t> Fits into ASP.NET</a:t>
            </a:r>
            <a:endParaRPr lang="en-US" dirty="0"/>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t>HTML</a:t>
            </a:r>
          </a:p>
        </p:txBody>
      </p:sp>
      <p:grpSp>
        <p:nvGrpSpPr>
          <p:cNvPr id="2" name="Group 1"/>
          <p:cNvGrpSpPr/>
          <p:nvPr/>
        </p:nvGrpSpPr>
        <p:grpSpPr>
          <a:xfrm>
            <a:off x="519112" y="1703024"/>
            <a:ext cx="10803012" cy="4867898"/>
            <a:chOff x="519112" y="1703024"/>
            <a:chExt cx="10803012" cy="4867898"/>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grpSp>
        <p:nvGrpSpPr>
          <p:cNvPr id="12" name="Group 11"/>
          <p:cNvGrpSpPr/>
          <p:nvPr/>
        </p:nvGrpSpPr>
        <p:grpSpPr>
          <a:xfrm>
            <a:off x="1109625" y="4515507"/>
            <a:ext cx="10040825" cy="1686903"/>
            <a:chOff x="1109625" y="4515507"/>
            <a:chExt cx="10040825" cy="1686903"/>
          </a:xfrm>
        </p:grpSpPr>
        <p:grpSp>
          <p:nvGrpSpPr>
            <p:cNvPr id="10" name="Group 9"/>
            <p:cNvGrpSpPr/>
            <p:nvPr/>
          </p:nvGrpSpPr>
          <p:grpSpPr>
            <a:xfrm>
              <a:off x="1109625" y="5202285"/>
              <a:ext cx="10040825" cy="1000125"/>
              <a:chOff x="1109625" y="5202285"/>
              <a:chExt cx="10040825" cy="1000125"/>
            </a:xfrm>
          </p:grpSpPr>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25" y="5202285"/>
                <a:ext cx="9334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custDataLst>
                  <p:tags r:id="rId1"/>
                </p:custDataLst>
              </p:nvPr>
            </p:nvSpPr>
            <p:spPr bwMode="auto">
              <a:xfrm>
                <a:off x="2114326" y="5397819"/>
                <a:ext cx="9036124"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defTabSz="914363" fontAlgn="base">
                  <a:spcBef>
                    <a:spcPts val="1200"/>
                  </a:spcBef>
                  <a:buSzPct val="80000"/>
                </a:pPr>
                <a:r>
                  <a:rPr lang="en-US" sz="3200" dirty="0" smtClean="0">
                    <a:ln>
                      <a:solidFill>
                        <a:schemeClr val="bg1">
                          <a:alpha val="0"/>
                        </a:schemeClr>
                      </a:solidFill>
                    </a:ln>
                    <a:solidFill>
                      <a:schemeClr val="bg1"/>
                    </a:solidFill>
                  </a:rPr>
                  <a:t>Where </a:t>
                </a:r>
                <a:r>
                  <a:rPr lang="en-US" sz="3200" dirty="0" err="1" smtClean="0">
                    <a:ln>
                      <a:solidFill>
                        <a:schemeClr val="bg1">
                          <a:alpha val="0"/>
                        </a:schemeClr>
                      </a:solidFill>
                    </a:ln>
                    <a:solidFill>
                      <a:schemeClr val="bg1"/>
                    </a:solidFill>
                  </a:rPr>
                  <a:t>WebMatrix</a:t>
                </a:r>
                <a:r>
                  <a:rPr lang="en-US" sz="3200" dirty="0" smtClean="0">
                    <a:ln>
                      <a:solidFill>
                        <a:schemeClr val="bg1">
                          <a:alpha val="0"/>
                        </a:schemeClr>
                      </a:solidFill>
                    </a:ln>
                    <a:solidFill>
                      <a:schemeClr val="bg1"/>
                    </a:solidFill>
                  </a:rPr>
                  <a:t> 2 Can Help</a:t>
                </a:r>
                <a:endParaRPr lang="en-US" sz="3200" dirty="0">
                  <a:ln>
                    <a:solidFill>
                      <a:schemeClr val="bg1">
                        <a:alpha val="0"/>
                      </a:schemeClr>
                    </a:solidFill>
                  </a:ln>
                  <a:solidFill>
                    <a:schemeClr val="bg1"/>
                  </a:solidFill>
                </a:endParaRPr>
              </a:p>
            </p:txBody>
          </p:sp>
        </p:grpSp>
        <p:sp>
          <p:nvSpPr>
            <p:cNvPr id="11" name="Up Arrow 10"/>
            <p:cNvSpPr/>
            <p:nvPr/>
          </p:nvSpPr>
          <p:spPr bwMode="auto">
            <a:xfrm>
              <a:off x="6080152" y="4515507"/>
              <a:ext cx="807522" cy="848001"/>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360060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Razor</a:t>
            </a:r>
            <a:endParaRPr lang="en-US" dirty="0"/>
          </a:p>
        </p:txBody>
      </p:sp>
      <p:sp>
        <p:nvSpPr>
          <p:cNvPr id="5" name="Content Placeholder 4"/>
          <p:cNvSpPr>
            <a:spLocks noGrp="1"/>
          </p:cNvSpPr>
          <p:nvPr>
            <p:ph type="body" sz="quarter" idx="10"/>
          </p:nvPr>
        </p:nvSpPr>
        <p:spPr/>
        <p:txBody>
          <a:bodyPr/>
          <a:lstStyle/>
          <a:p>
            <a:r>
              <a:rPr lang="en-US" dirty="0" smtClean="0"/>
              <a:t>The easiest way to code websites</a:t>
            </a:r>
          </a:p>
          <a:p>
            <a:r>
              <a:rPr lang="en-US" dirty="0" smtClean="0"/>
              <a:t>Easy to mix HTML and Code</a:t>
            </a:r>
          </a:p>
          <a:p>
            <a:r>
              <a:rPr lang="en-US" dirty="0" smtClean="0"/>
              <a:t>Lots of useful Helpers</a:t>
            </a:r>
            <a:endParaRPr lang="en-US" dirty="0"/>
          </a:p>
        </p:txBody>
      </p:sp>
      <p:sp>
        <p:nvSpPr>
          <p:cNvPr id="6" name="24-Point Star 5"/>
          <p:cNvSpPr/>
          <p:nvPr/>
        </p:nvSpPr>
        <p:spPr bwMode="auto">
          <a:xfrm>
            <a:off x="10806073"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3</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9531396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infopath/2007/PartnerControls"/>
    <ds:schemaRef ds:uri="230e9df3-be65-4c73-a93b-d1236ebd677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3733</TotalTime>
  <Words>4550</Words>
  <Application>Microsoft Office PowerPoint</Application>
  <PresentationFormat>Custom</PresentationFormat>
  <Paragraphs>663</Paragraphs>
  <Slides>40</Slides>
  <Notes>34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50" baseType="lpstr">
      <vt:lpstr>Arial</vt:lpstr>
      <vt:lpstr>Wingdings</vt:lpstr>
      <vt:lpstr>Calibri</vt:lpstr>
      <vt:lpstr>Segoe Light</vt:lpstr>
      <vt:lpstr>Segoe UI Light</vt:lpstr>
      <vt:lpstr>Segoe UI</vt:lpstr>
      <vt:lpstr>Consolas</vt:lpstr>
      <vt:lpstr>MS1444_Windows Azure Template 16x9_r08b</vt:lpstr>
      <vt:lpstr>White with Consolas font for code slides</vt:lpstr>
      <vt:lpstr>think-cell Slide</vt:lpstr>
      <vt:lpstr>WebCamps Online</vt:lpstr>
      <vt:lpstr>Top 10 Things You Didn’t Know about WebMatrix 2</vt:lpstr>
      <vt:lpstr>Agenda </vt:lpstr>
      <vt:lpstr>WebMatrix Gives You Options</vt:lpstr>
      <vt:lpstr>Code Completion</vt:lpstr>
      <vt:lpstr>Creating New Sites</vt:lpstr>
      <vt:lpstr>PowerPoint Presentation</vt:lpstr>
      <vt:lpstr>Where WebMatrix Fits into ASP.NET</vt:lpstr>
      <vt:lpstr>Introducing Razor</vt:lpstr>
      <vt:lpstr>Razor Syntax Comparisons</vt:lpstr>
      <vt:lpstr>Move From Code to Markup Easily with Razor</vt:lpstr>
      <vt:lpstr>Commenting in Razor</vt:lpstr>
      <vt:lpstr>Razor tools for a Consistent Look</vt:lpstr>
      <vt:lpstr>Layout Syntax</vt:lpstr>
      <vt:lpstr>Use Sections to Organize Your Pages</vt:lpstr>
      <vt:lpstr>Use RenderPage to Include Static Content</vt:lpstr>
      <vt:lpstr>Razor Syntax and Layouts</vt:lpstr>
      <vt:lpstr>What About Data?</vt:lpstr>
      <vt:lpstr>SQL Compact Edition Support</vt:lpstr>
      <vt:lpstr>WebGrid Displays Your Data Easily</vt:lpstr>
      <vt:lpstr>Database Access</vt:lpstr>
      <vt:lpstr>Helpers</vt:lpstr>
      <vt:lpstr>Adding Helpers to Your Website</vt:lpstr>
      <vt:lpstr>NuGet Integration</vt:lpstr>
      <vt:lpstr>Make Your Website Social</vt:lpstr>
      <vt:lpstr>Helpers</vt:lpstr>
      <vt:lpstr>Routing</vt:lpstr>
      <vt:lpstr>WebMatrix Reports</vt:lpstr>
      <vt:lpstr>Routing &amp; Reports</vt:lpstr>
      <vt:lpstr>What is Membership?</vt:lpstr>
      <vt:lpstr>Setting Up Membership</vt:lpstr>
      <vt:lpstr>Controlling Access to Pages</vt:lpstr>
      <vt:lpstr>Membership</vt:lpstr>
      <vt:lpstr>Why Build Helpers?</vt:lpstr>
      <vt:lpstr>Build a Helper: The 3 Approaches</vt:lpstr>
      <vt:lpstr>Building Helpers – Inline Syntax</vt:lpstr>
      <vt:lpstr>Building Helpers</vt:lpstr>
      <vt:lpstr>Recap: Top 10 11 Things You Just Learned about WebMatrix 2</vt:lpstr>
      <vt:lpstr>Get This Content, and More</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378</cp:revision>
  <cp:lastPrinted>2011-10-11T14:25:22Z</cp:lastPrinted>
  <dcterms:created xsi:type="dcterms:W3CDTF">2011-03-29T16:07:22Z</dcterms:created>
  <dcterms:modified xsi:type="dcterms:W3CDTF">2012-05-02T00:41:47Z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